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9" r:id="rId3"/>
    <p:sldId id="323" r:id="rId4"/>
    <p:sldId id="330" r:id="rId5"/>
    <p:sldId id="322" r:id="rId6"/>
    <p:sldId id="331" r:id="rId7"/>
    <p:sldId id="332" r:id="rId8"/>
    <p:sldId id="321" r:id="rId9"/>
    <p:sldId id="324" r:id="rId10"/>
    <p:sldId id="333" r:id="rId11"/>
    <p:sldId id="325" r:id="rId12"/>
    <p:sldId id="327" r:id="rId13"/>
    <p:sldId id="328" r:id="rId14"/>
    <p:sldId id="329" r:id="rId15"/>
    <p:sldId id="326" r:id="rId16"/>
    <p:sldId id="334" r:id="rId17"/>
    <p:sldId id="33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966"/>
  </p:normalViewPr>
  <p:slideViewPr>
    <p:cSldViewPr>
      <p:cViewPr varScale="1">
        <p:scale>
          <a:sx n="117" d="100"/>
          <a:sy n="117" d="100"/>
        </p:scale>
        <p:origin x="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033D27-D9CF-E14E-B10E-1F8E931CE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DE671-D2BC-954D-8627-D96AFF63B3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4C143C-2695-7346-8D86-868A6159E17F}" type="datetime1">
              <a:rPr lang="en-US" altLang="en-US"/>
              <a:pPr>
                <a:defRPr/>
              </a:pPr>
              <a:t>4/24/25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69D5C-4FBF-6043-AFFB-A003602263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5367B-FD43-E24C-8441-99906C28A0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0D968F-95F2-1048-A015-58F920396D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C6363C-2AAD-6848-A089-5F74D9AE5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AF2C803-77A3-9147-9414-A60AD27039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4760EDC-3496-D544-9C2B-7A989EA47A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50966B0-CB3B-7548-ACF6-4D7894E9E6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B8E35820-859C-6749-882C-3E1F1C32F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314A4E3D-B17C-E841-A17A-E3402E0B9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03234A-4092-CB4F-B0FB-C7D9A07C76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3234A-4092-CB4F-B0FB-C7D9A07C76E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530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3234A-4092-CB4F-B0FB-C7D9A07C76E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144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96EF34A-146E-484A-92E5-8A15D2A08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F069325-C78D-1340-A98B-7751AD3E7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47A5F-F22B-5649-9E7A-7833D4C49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A3CE-5825-9241-AF6A-7E143E3812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26822C-90B8-CD43-B8AC-7E051E9F7494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84FCF76-E0B4-104B-801E-51ED6C1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47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0AA536-0CAD-AC4F-B7C3-F99244DAA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1571AA-F35E-2346-8DEC-89AFC032D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C3CD2-93E2-5848-866A-7B927850C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EFD3-C069-D848-9DA2-66EEF11567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715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E7ECFF-722F-344A-8752-B0D8E504B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6168F4-2030-914F-881B-F134B4333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4D2F6-A685-6746-840E-08235B43D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8726-A03C-7B49-8496-341F480AE1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03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F4915-92C2-0C49-8D31-09EE51E1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22326-8546-CC4D-BA40-295DA2D0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0E0DC-4046-DD40-8D87-BB83CE2C9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FE6F-6F2C-D643-90BA-D6A3F7B0E2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73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8F062A3-462C-2D42-9CB1-B3D699A02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0B4572-1B2D-304F-B307-D28402F5D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F76A5B-0001-1948-A851-9DA6C2594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AE3E-7AAE-9240-B5C3-7E835B4BE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65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6772E-9C87-AD49-A2BF-A063BFDB7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E62D0-6945-A740-83D1-146C05B03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46A92D-42E0-F64B-A0E6-08FF8B031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CDED-4D38-7342-9F92-59E1E567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427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11F6C-BC71-F94F-99B1-2E3F03894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6D25A7-A0F0-B445-B2DA-1D39F2EBC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03A0F4-6397-4C43-80E6-731C97E87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F828C-C6B5-E140-A579-0BFC17E1AD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6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24C76-ADF1-2247-956D-41B04972D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B42E0-9916-954C-83BC-09F5B1F05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B6AA6-CF57-9641-8A96-2280090C3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9215-E9C8-A142-8E3B-A697EAA715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2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35127D-9580-4F42-8778-38E53193D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DEC83A-A421-1D49-80F2-E3F7B71B3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350BC3-45F0-1D4E-8481-DDFFCBB15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9496-EC06-B747-9D23-8B36EFEB7D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9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7F5B4A-DE6E-E440-9DB2-E1C55C5EE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89DB78-9883-DE43-81B1-69EA37C0E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304CF7-E69B-F44A-9726-22F5AF900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517A-E899-8146-ACC6-F59E8344A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6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2F82E1-CC74-734A-9475-4A6187CA0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7AF41B-FE33-5E48-82DD-D39F7294D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09EE01-C90D-A64A-A9CC-68A626A70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0A0D-0330-4A4F-A257-D33302AA9D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66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14AD4-2F9E-CE4B-9559-C3289AF17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F761E-0650-614D-8625-59B2EDE37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F5DB1-0602-8A47-A8EA-54F272EF6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5D286-B95E-2649-B251-D2BEAEF3C1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072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D322F-BFEB-7944-97BC-67ED70E53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C45BF-3C7B-B14E-9023-1DF1A7380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1ABC4-B11C-D244-8D9B-38C28676A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A35B-2912-114E-ABE8-4C848C0D6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65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B20B6F-9821-7442-9E91-A94505C01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4D5FE8-F92B-234E-9B26-3A8901F1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64FD08A-24A5-0244-A46A-DBFFC884F4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DC98090-7CCA-104D-8A62-6E5DFA9F7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0F58F4A-6F50-3A44-A3EF-F0F4197B6E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7482D7-C5BB-694C-B157-80A1FF8EC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9D59604-EF69-A048-81EB-DB773F99D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6EF37-CBE6-2640-9560-D332DCCB02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C8E457-954C-4A49-AC61-047733B48D9D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psciconcepts.com/X9/volleyball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compsciconcepts.com/X9/volleystat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ompsciconcepts.com/X9/diseas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ompsciconcepts.com/X9/disease2D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1A6CD09-551C-054A-88A8-3CC0B09264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Software Models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AA267D-F9C3-B94A-891E-8393D251E7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2-D Disease Spread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6A27F-3612-994A-8133-28B3D03E123E}"/>
              </a:ext>
            </a:extLst>
          </p:cNvPr>
          <p:cNvSpPr txBox="1"/>
          <p:nvPr/>
        </p:nvSpPr>
        <p:spPr>
          <a:xfrm>
            <a:off x="6400800" y="1882100"/>
            <a:ext cx="2514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white square: uninfected person</a:t>
            </a:r>
          </a:p>
          <a:p>
            <a:endParaRPr lang="en-US" sz="1400" dirty="0"/>
          </a:p>
          <a:p>
            <a:r>
              <a:rPr lang="en-US" sz="1400" dirty="0"/>
              <a:t>black square: infect &amp; contagious person</a:t>
            </a:r>
          </a:p>
          <a:p>
            <a:endParaRPr lang="en-US" sz="1400" dirty="0"/>
          </a:p>
          <a:p>
            <a:r>
              <a:rPr lang="en-US" sz="1400" dirty="0"/>
              <a:t>gray square: infected but no longer contagious</a:t>
            </a:r>
          </a:p>
          <a:p>
            <a:endParaRPr lang="en-US" sz="1400" dirty="0"/>
          </a:p>
          <a:p>
            <a:r>
              <a:rPr lang="en-US" sz="1400" dirty="0"/>
              <a:t>the simulation is highly sensitive to changes in the infection rate &amp; contagious period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79210-C064-9542-9AFC-5F8B07E3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E38600-17AB-EE43-9181-D9A8D2CD1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640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2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Volleyball Simulations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1998, FIVB switched the scoring system for international volleyball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old system: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sideout scoring </a:t>
            </a:r>
            <a:r>
              <a:rPr lang="en-US" altLang="en-US" sz="1400" dirty="0">
                <a:ea typeface="ＭＳ Ｐゴシック" panose="020B0600070205080204" pitchFamily="34" charset="-128"/>
              </a:rPr>
              <a:t>– only serving team can win a point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new system: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rally scoring </a:t>
            </a:r>
            <a:r>
              <a:rPr lang="en-US" altLang="en-US" sz="1400" dirty="0">
                <a:ea typeface="ＭＳ Ｐゴシック" panose="020B0600070205080204" pitchFamily="34" charset="-128"/>
              </a:rPr>
              <a:t>– a point is awarded on every rally</a:t>
            </a:r>
          </a:p>
          <a:p>
            <a:pPr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goal was to make games more exciting and more consistent in length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conjunction, they extended games from 15 points to 25 points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new game length was intended to maintain competitive balance</a:t>
            </a:r>
          </a:p>
          <a:p>
            <a:pPr lvl="1" indent="0" eaLnBrk="1" hangingPunct="1">
              <a:buNone/>
            </a:pPr>
            <a:r>
              <a:rPr lang="en-US" altLang="en-US" sz="1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HOW DID THEY DETERMINE THE NEW GAME LENGTH?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for our model: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assume each team has a ranking (1-100) that quantifies their strength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by comparing team strengths, can determine the likelihood of winning a rally </a:t>
            </a:r>
          </a:p>
          <a:p>
            <a:pPr marL="742950" lvl="2" indent="-28575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	e.g., if team1 is 80 and team2 is 40, team1 twice as likely to win a given rally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to simulate a game, repeatedly simulate points and keep score</a:t>
            </a:r>
          </a:p>
          <a:p>
            <a:pPr marL="914400" lvl="2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the game is over when a team reaches 25 points (must win by 2)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F7186-2CB5-A344-BAD5-780CBFD5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27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Details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following is a general layout of the simulation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score1 = 0;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score2 = 0;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   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while (GAME_NOT_OVER) {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DETERMINE_WINNER_OF_RALLY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if (TEAM1_WON_RALLY) {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score1 = score1 + 1;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}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else {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score2 = score2 + 1;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}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     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DISPLAY_SCORE</a:t>
            </a:r>
          </a:p>
          <a:p>
            <a:pPr marL="919163" indent="0" eaLnBrk="1" hangingPunct="1"/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}</a:t>
            </a:r>
            <a:endParaRPr lang="en-US" altLang="en-US" sz="12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22B37-22A7-6744-A6E4-7943982D7090}"/>
              </a:ext>
            </a:extLst>
          </p:cNvPr>
          <p:cNvSpPr txBox="1"/>
          <p:nvPr/>
        </p:nvSpPr>
        <p:spPr>
          <a:xfrm>
            <a:off x="5562600" y="2942272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to figure out the loop condition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also need to figure out how to simulate a rally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BC372-E914-DE47-B2FF-F2152F64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92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Details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2133600"/>
          </a:xfrm>
        </p:spPr>
        <p:txBody>
          <a:bodyPr/>
          <a:lstStyle/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if we ignore the win-by-2 rule, the loop test is straightforward</a:t>
            </a:r>
          </a:p>
          <a:p>
            <a:pPr marL="347663" indent="-347663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		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while (score1 &lt; 25 &amp;&amp; score2 &lt; 25) {</a:t>
            </a:r>
            <a:endParaRPr lang="en-US" altLang="en-US" sz="12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5715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be careful with loop tests </a:t>
            </a:r>
          </a:p>
          <a:p>
            <a:pPr marL="685800" lvl="1" indent="-27781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they are not stopping conditions, they are continuing conditions</a:t>
            </a:r>
          </a:p>
          <a:p>
            <a:pPr marL="685800" lvl="1" indent="-27781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game continues as long as both teams are under 25 points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F2546-A2D8-6848-AD91-B939556A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E0E459-ADF6-A54C-B892-C1437CF7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7150" indent="0"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the win-by-2 condition adds another possibility of continuing</a:t>
            </a:r>
            <a:endParaRPr lang="en-US" altLang="en-US" sz="1000" kern="0" dirty="0">
              <a:ea typeface="ＭＳ Ｐゴシック" panose="020B0600070205080204" pitchFamily="34" charset="-128"/>
            </a:endParaRPr>
          </a:p>
          <a:p>
            <a:pPr marL="685800" lvl="1" indent="-277813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continue if both teams are under 25 points OR within 1 point of each other</a:t>
            </a:r>
          </a:p>
          <a:p>
            <a:pPr marL="57150" indent="0" eaLnBrk="1" hangingPunct="1"/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marL="57150" indent="0" eaLnBrk="1" hangingPunct="1"/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	while ((score1 &lt; 25 &amp;&amp; score2 &lt; 25) ||  </a:t>
            </a:r>
          </a:p>
          <a:p>
            <a:pPr marL="57150" indent="0" eaLnBrk="1" hangingPunct="1"/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		   (</a:t>
            </a:r>
            <a:r>
              <a:rPr lang="en-US" altLang="en-US" sz="1600" kern="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Math.abs</a:t>
            </a:r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(score1-score2) &lt; 2)) {</a:t>
            </a:r>
            <a:endParaRPr lang="en-US" altLang="en-US" sz="1200" kern="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marL="57150" indent="0" eaLnBrk="1" hangingPunct="1"/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8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Simulation Details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to simulate a single rally, we need to pick the winner probabilistically</a:t>
            </a:r>
          </a:p>
          <a:p>
            <a:pPr marL="747713" lvl="1" indent="-34766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if team1 is X% better, they should be X% more likely to win any given rally</a:t>
            </a:r>
          </a:p>
          <a:p>
            <a:pPr marL="747713" lvl="1" indent="-347663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47713" lvl="1" indent="-34766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we can simulate this using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RandomInt</a:t>
            </a:r>
            <a:r>
              <a:rPr lang="en-US" altLang="en-US" sz="1400" dirty="0">
                <a:ea typeface="ＭＳ Ｐゴシック" panose="020B0600070205080204" pitchFamily="34" charset="-128"/>
              </a:rPr>
              <a:t> (from the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random.js </a:t>
            </a:r>
            <a:r>
              <a:rPr lang="en-US" altLang="en-US" sz="1400" dirty="0">
                <a:ea typeface="ＭＳ Ｐゴシック" panose="020B0600070205080204" pitchFamily="34" charset="-128"/>
              </a:rPr>
              <a:t>library)</a:t>
            </a:r>
          </a:p>
          <a:p>
            <a:pPr marL="747713" lvl="1" indent="-347663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1147763" lvl="2" indent="-347663" eaLnBrk="1" hangingPunct="1">
              <a:buSzPct val="100000"/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generate a random integer in the range 1 to (strength1+strength2)</a:t>
            </a:r>
          </a:p>
          <a:p>
            <a:pPr marL="1147763" lvl="2" indent="-347663" eaLnBrk="1" hangingPunct="1">
              <a:buSzPct val="100000"/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if that random integer &lt;= strength1, then team1 wins the rally</a:t>
            </a:r>
          </a:p>
          <a:p>
            <a:pPr marL="1147763" lvl="2" indent="-347663" eaLnBrk="1" hangingPunct="1">
              <a:buSzPct val="100000"/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otherwise, team2 wins the rally</a:t>
            </a:r>
          </a:p>
          <a:p>
            <a:pPr marL="347663" indent="-347663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47663" indent="-347663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685800" lvl="1" indent="-27781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suppose team1 has strength 50 and team2 has strength 50</a:t>
            </a:r>
          </a:p>
          <a:p>
            <a:pPr marL="808037" lvl="2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if pick a random number in 1…100, it is equally likely to be 1..50 as 51..100</a:t>
            </a:r>
          </a:p>
          <a:p>
            <a:pPr marL="685800" lvl="1" indent="-277813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685800" lvl="1" indent="-27781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suppose team1 has strength 80 and team2 has strength 40</a:t>
            </a:r>
          </a:p>
          <a:p>
            <a:pPr marL="808037" lvl="2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if pick a random number in 1…120, it is twice as likely to be 1..80 as 81-120</a:t>
            </a:r>
          </a:p>
          <a:p>
            <a:pPr lvl="1" eaLnBrk="1" hangingPunct="1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57150" indent="0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348D6-AD63-FF42-974D-9F238E79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1066800"/>
            <a:ext cx="27432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Volleyball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89C9C-41EF-E642-B930-088B507F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F4D0342A-BB1B-B64E-8FF4-ADF527F73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59398"/>
            <a:ext cx="5486400" cy="6446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Tabl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2A85A3F-236C-4D4B-A8C4-ABC313CD50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9920" y="3429000"/>
            <a:ext cx="3434080" cy="3086100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60B8BD80-A308-6D49-93B8-0A8E647535E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920" y="1676400"/>
            <a:ext cx="3407410" cy="32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Simulating Many Games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2971800"/>
          </a:xfrm>
        </p:spPr>
        <p:txBody>
          <a:bodyPr/>
          <a:lstStyle/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with any nondeterministic model, need to perform a large number of simulations to obtain statistically meaningful results</a:t>
            </a:r>
          </a:p>
          <a:p>
            <a:pPr marL="747713" lvl="1" indent="-34766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with only a small number, lucky/unlucky streaks can greatly skew the results</a:t>
            </a:r>
          </a:p>
          <a:p>
            <a:pPr marL="747713" lvl="1" indent="-34766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7 HEADS out of 10 coin flips would not shock you, 700 out of 1,000 should</a:t>
            </a:r>
          </a:p>
          <a:p>
            <a:pPr marL="747713" lvl="1" indent="-347663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47713" lvl="1" indent="-347663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47663" indent="-347663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if we want to simulate thousands of games, we don't need to see point-by-point scores</a:t>
            </a:r>
          </a:p>
          <a:p>
            <a:pPr marL="747713" lvl="1" indent="-34766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similar to roll stats example from Ch. X8, simply keep a counter of wins/losses and display the final result when done</a:t>
            </a:r>
          </a:p>
          <a:p>
            <a:pPr marL="57150" indent="0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348D6-AD63-FF42-974D-9F238E79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C9861-F524-0545-B55D-8DD9DDFF6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78362"/>
            <a:ext cx="84582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47713" lvl="1" indent="-347663" eaLnBrk="1" hangingPunct="1">
              <a:buFont typeface="+mj-lt"/>
              <a:buAutoNum type="arabicPeriod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remove the statements from </a:t>
            </a:r>
            <a:r>
              <a:rPr lang="en-US" altLang="en-US" sz="1400" kern="0" dirty="0" err="1">
                <a:latin typeface="+mj-lt"/>
                <a:ea typeface="ＭＳ Ｐゴシック" panose="020B0600070205080204" pitchFamily="34" charset="-128"/>
              </a:rPr>
              <a:t>PlayGame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that display the score</a:t>
            </a:r>
          </a:p>
          <a:p>
            <a:pPr marL="747713" lvl="1" indent="-347663" eaLnBrk="1" hangingPunct="1">
              <a:buFont typeface="+mj-lt"/>
              <a:buAutoNum type="arabicPeriod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instead, add an if statement at the end of the function that determines the winner and returns either 'team1' or 'team2'</a:t>
            </a:r>
          </a:p>
          <a:p>
            <a:pPr marL="747713" lvl="1" indent="-347663" eaLnBrk="1" hangingPunct="1">
              <a:buFont typeface="+mj-lt"/>
              <a:buAutoNum type="arabicPeriod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define a function that simulates a specified number of games (by calling </a:t>
            </a:r>
            <a:r>
              <a:rPr lang="en-US" altLang="en-US" sz="1400" kern="0" dirty="0" err="1">
                <a:latin typeface="+mj-lt"/>
                <a:ea typeface="ＭＳ Ｐゴシック" panose="020B0600070205080204" pitchFamily="34" charset="-128"/>
              </a:rPr>
              <a:t>PlayGame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inside a loop) and keeps count of wins by team1</a:t>
            </a:r>
          </a:p>
          <a:p>
            <a:pPr marL="57150" indent="0" eaLnBrk="1" hangingPunct="1"/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8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1066800"/>
            <a:ext cx="27432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Volleyball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89C9C-41EF-E642-B930-088B507F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274149B-B065-0847-87EE-534E9075D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" y="152400"/>
            <a:ext cx="5046980" cy="655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1FFBC59-4D90-3D49-9E6E-587766BE3E1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343400" y="1500082"/>
            <a:ext cx="4905814" cy="2867235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74A739-1B13-DC40-8572-AA494015B2A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343400" y="3796559"/>
            <a:ext cx="4889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Software Models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when studying complex systems (e.g., weather, stock markets, voting), software models provide a fast &amp; cost-effective tool for gaining insights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computer simulations can be much faster than real-world counterparts</a:t>
            </a:r>
          </a:p>
          <a:p>
            <a:pPr marL="914400" lvl="2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can simulate centuries of climate change in seconds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can be much cheaper to simulate than to study the real-world system</a:t>
            </a:r>
          </a:p>
          <a:p>
            <a:pPr marL="857250" lvl="2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can try different investment strategies without risking real money</a:t>
            </a:r>
            <a:endParaRPr lang="en-US" altLang="en-US" sz="14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can control for parameters that are difficult to obtain reliably in real-world</a:t>
            </a:r>
          </a:p>
          <a:p>
            <a:pPr marL="857250" lvl="2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can speculate on how changes in demographics would affect an election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solidFill>
                <a:srgbClr val="000099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we will consider 2 examples of modeling real-world systems</a:t>
            </a:r>
          </a:p>
          <a:p>
            <a:pPr marL="920750" indent="-334963" eaLnBrk="1" hangingPunct="1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disease spread </a:t>
            </a:r>
          </a:p>
          <a:p>
            <a:pPr marL="920750" indent="-334963" eaLnBrk="1" hangingPunct="1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volleyball game</a:t>
            </a:r>
          </a:p>
          <a:p>
            <a:pPr marL="920750" indent="-334963" eaLnBrk="1" hangingPunct="1">
              <a:buFont typeface="+mj-lt"/>
              <a:buAutoNum type="arabicPeriod"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270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software models always make simplifying assumptions</a:t>
            </a:r>
          </a:p>
          <a:p>
            <a:pPr marL="752475" lvl="1" indent="-2921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must always be careful to examine the model and make sure that the simplifications do not invalidate conclusions drawn from the simulations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D4EB8-56C7-774B-B18A-D465D8A9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Disease Spread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when there is a disease outbreak (e.g., COVID-19), the CDC and other health organizations build software models to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better understand and warn the public about the disease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study potential interventions (e.g., social distancing, vaccines)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these models can be very complex, taking into account: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transmission method, patient incubation period, population density, …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 very simple model uses the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basic reproduction number</a:t>
            </a:r>
            <a:r>
              <a:rPr lang="en-US" altLang="en-US" sz="1600" dirty="0">
                <a:ea typeface="ＭＳ Ｐゴシック" panose="020B0600070205080204" pitchFamily="34" charset="-128"/>
              </a:rPr>
              <a:t>, R</a:t>
            </a:r>
            <a:r>
              <a:rPr lang="en-US" altLang="en-US" sz="16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1600" dirty="0">
                <a:ea typeface="ＭＳ Ｐゴシック" panose="020B0600070205080204" pitchFamily="34" charset="-128"/>
              </a:rPr>
              <a:t>: the number of people that a patient will infect over the course of their infection  </a:t>
            </a:r>
          </a:p>
          <a:p>
            <a:pPr marL="752475" lvl="1" indent="-2921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if R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1400" dirty="0">
                <a:ea typeface="ＭＳ Ｐゴシック" panose="020B0600070205080204" pitchFamily="34" charset="-128"/>
              </a:rPr>
              <a:t> &lt; 1, then each patient infects fewer than 1 other (on average), so the disease will eventually die out</a:t>
            </a:r>
          </a:p>
          <a:p>
            <a:pPr marL="752475" lvl="1" indent="-2921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if R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1, then each patient infects exactly 1 other (on average), so the disease spreads steadily (known as an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endemic</a:t>
            </a:r>
            <a:r>
              <a:rPr lang="en-US" altLang="en-US" sz="1400" dirty="0">
                <a:ea typeface="ＭＳ Ｐゴシック" panose="020B0600070205080204" pitchFamily="34" charset="-128"/>
              </a:rPr>
              <a:t>)</a:t>
            </a:r>
          </a:p>
          <a:p>
            <a:pPr marL="752475" lvl="1" indent="-2921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if R</a:t>
            </a:r>
            <a:r>
              <a:rPr lang="en-US" altLang="en-US" sz="14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1400" dirty="0">
                <a:ea typeface="ＭＳ Ｐゴシック" panose="020B0600070205080204" pitchFamily="34" charset="-128"/>
              </a:rPr>
              <a:t> &gt; 1, then each patient infects more than 1 other (on average), so the disease spreads exponentially (known as an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epidemic </a:t>
            </a:r>
            <a:r>
              <a:rPr lang="en-US" altLang="en-US" sz="1400" dirty="0">
                <a:ea typeface="ＭＳ Ｐゴシック" panose="020B0600070205080204" pitchFamily="34" charset="-128"/>
              </a:rPr>
              <a:t>or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pandemic</a:t>
            </a:r>
            <a:r>
              <a:rPr lang="en-US" altLang="en-US" sz="14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C4307B-ECA4-F54D-A12C-A496439E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706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A4BE-A602-7041-A319-6277B054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71DC-053C-2D4A-8014-BAD3A160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81200"/>
          </a:xfrm>
        </p:spPr>
        <p:txBody>
          <a:bodyPr/>
          <a:lstStyle/>
          <a:p>
            <a:r>
              <a:rPr lang="en-US" sz="1600" dirty="0"/>
              <a:t>suppose a disease has R</a:t>
            </a:r>
            <a:r>
              <a:rPr lang="en-US" sz="1600" baseline="-25000" dirty="0"/>
              <a:t>0</a:t>
            </a:r>
            <a:r>
              <a:rPr lang="en-US" sz="1600" dirty="0"/>
              <a:t> = 2, 100 people infected:</a:t>
            </a:r>
          </a:p>
          <a:p>
            <a:endParaRPr lang="en-US" sz="1600" dirty="0"/>
          </a:p>
          <a:p>
            <a:pPr lvl="1">
              <a:buFont typeface="+mj-lt"/>
              <a:buAutoNum type="arabicPeriod"/>
            </a:pPr>
            <a:r>
              <a:rPr lang="en-US" sz="1400" dirty="0"/>
              <a:t>in 1st wave, those 100 patients infect 200 (2 per person on average)</a:t>
            </a:r>
          </a:p>
          <a:p>
            <a:pPr lvl="1">
              <a:buFont typeface="+mj-lt"/>
              <a:buAutoNum type="arabicPeriod"/>
            </a:pPr>
            <a:r>
              <a:rPr lang="en-US" sz="1400" dirty="0"/>
              <a:t>in 2</a:t>
            </a:r>
            <a:r>
              <a:rPr lang="en-US" sz="1400" baseline="30000" dirty="0"/>
              <a:t>nd</a:t>
            </a:r>
            <a:r>
              <a:rPr lang="en-US" sz="1400" dirty="0"/>
              <a:t> wave, the 200 patients from wave 1 infect 400 </a:t>
            </a:r>
          </a:p>
          <a:p>
            <a:pPr lvl="1">
              <a:buFont typeface="+mj-lt"/>
              <a:buAutoNum type="arabicPeriod"/>
            </a:pPr>
            <a:r>
              <a:rPr lang="en-US" sz="1400" dirty="0"/>
              <a:t>in 3</a:t>
            </a:r>
            <a:r>
              <a:rPr lang="en-US" sz="1400" baseline="30000" dirty="0"/>
              <a:t>rd</a:t>
            </a:r>
            <a:r>
              <a:rPr lang="en-US" sz="1400" dirty="0"/>
              <a:t> wave, the 400 patients from wave 2 infect 800</a:t>
            </a:r>
          </a:p>
          <a:p>
            <a:pPr marL="457200" lvl="1" indent="0">
              <a:buNone/>
            </a:pPr>
            <a:r>
              <a:rPr lang="en-US" sz="1400" dirty="0"/>
              <a:t>     . . .</a:t>
            </a:r>
          </a:p>
          <a:p>
            <a:pPr marL="800100" lvl="1" indent="-342900">
              <a:buFont typeface="+mj-lt"/>
              <a:buAutoNum type="arabicPeriod" startAt="10"/>
            </a:pPr>
            <a:r>
              <a:rPr lang="en-US" sz="1400" dirty="0"/>
              <a:t>in 10</a:t>
            </a:r>
            <a:r>
              <a:rPr lang="en-US" sz="1400" baseline="30000" dirty="0"/>
              <a:t>th</a:t>
            </a:r>
            <a:r>
              <a:rPr lang="en-US" sz="1400" dirty="0"/>
              <a:t> wave, the 51,200 patients from wave 9 infect 102,400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3F492-AC51-9D4F-9C6D-6129BA53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57C935-5E4C-ED4C-852D-D1198A5DC9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810000"/>
                <a:ext cx="8229600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Wingdings" pitchFamily="2" charset="2"/>
                  <a:buChar char="p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charset="2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charset="2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charset="2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charset="2"/>
                  <a:defRPr sz="1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r>
                  <a:rPr lang="en-US" sz="1600" kern="0" dirty="0"/>
                  <a:t>estimated R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 for common diseases:</a:t>
                </a:r>
              </a:p>
              <a:p>
                <a:pPr lvl="1"/>
                <a:r>
                  <a:rPr lang="en-US" sz="1200" kern="0" dirty="0"/>
                  <a:t>seasonal flu			R</a:t>
                </a:r>
                <a:r>
                  <a:rPr lang="en-US" sz="1200" kern="0" baseline="-25000" dirty="0"/>
                  <a:t>0</a:t>
                </a:r>
                <a:r>
                  <a:rPr lang="en-US" sz="1200" kern="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>
                    <a:effectLst/>
                  </a:rPr>
                  <a:t> </a:t>
                </a:r>
                <a:r>
                  <a:rPr lang="en-US" sz="1200" kern="0" dirty="0"/>
                  <a:t> 0.9-2.1</a:t>
                </a:r>
              </a:p>
              <a:p>
                <a:pPr lvl="1"/>
                <a:r>
                  <a:rPr lang="en-US" sz="1200" kern="0" dirty="0"/>
                  <a:t>Smallpox			R</a:t>
                </a:r>
                <a:r>
                  <a:rPr lang="en-US" sz="1200" kern="0" baseline="-25000" dirty="0"/>
                  <a:t>0</a:t>
                </a:r>
                <a:r>
                  <a:rPr lang="en-US" sz="1200" kern="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kern="0" dirty="0"/>
                  <a:t>7</a:t>
                </a:r>
              </a:p>
              <a:p>
                <a:pPr lvl="1"/>
                <a:r>
                  <a:rPr lang="en-US" sz="1200" kern="0" dirty="0"/>
                  <a:t>Polio			R</a:t>
                </a:r>
                <a:r>
                  <a:rPr lang="en-US" sz="1200" kern="0" baseline="-25000" dirty="0"/>
                  <a:t>0</a:t>
                </a:r>
                <a:r>
                  <a:rPr lang="en-US" sz="1200" kern="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kern="0" dirty="0"/>
                  <a:t>7</a:t>
                </a:r>
              </a:p>
              <a:p>
                <a:pPr lvl="1"/>
                <a:r>
                  <a:rPr lang="en-US" sz="1200" kern="0" dirty="0"/>
                  <a:t>Measles			R</a:t>
                </a:r>
                <a:r>
                  <a:rPr lang="en-US" sz="1200" kern="0" baseline="-25000" dirty="0"/>
                  <a:t>0</a:t>
                </a:r>
                <a:r>
                  <a:rPr lang="en-US" sz="1200" kern="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kern="0" dirty="0"/>
                  <a:t>18</a:t>
                </a:r>
              </a:p>
              <a:p>
                <a:pPr lvl="1"/>
                <a:endParaRPr lang="en-US" sz="1200" kern="0" dirty="0"/>
              </a:p>
              <a:p>
                <a:pPr lvl="1"/>
                <a:r>
                  <a:rPr lang="en-US" sz="1200" kern="0" dirty="0"/>
                  <a:t>COVID-19 in U.S., March 2020	R</a:t>
                </a:r>
                <a:r>
                  <a:rPr lang="en-US" sz="1200" kern="0" baseline="-25000" dirty="0"/>
                  <a:t>0</a:t>
                </a:r>
                <a:r>
                  <a:rPr lang="en-US" sz="1200" kern="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kern="0" dirty="0"/>
                  <a:t>4</a:t>
                </a:r>
              </a:p>
              <a:p>
                <a:pPr lvl="1"/>
                <a:r>
                  <a:rPr lang="en-US" sz="1200" kern="0" dirty="0"/>
                  <a:t>COVID-19 in U.S., October 2020	R</a:t>
                </a:r>
                <a:r>
                  <a:rPr lang="en-US" sz="1200" kern="0" baseline="-25000" dirty="0"/>
                  <a:t>0</a:t>
                </a:r>
                <a:r>
                  <a:rPr lang="en-US" sz="1200" kern="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kern="0" dirty="0"/>
                  <a:t>2</a:t>
                </a:r>
              </a:p>
              <a:p>
                <a:pPr lvl="1"/>
                <a:r>
                  <a:rPr lang="en-US" sz="1200" kern="0" dirty="0"/>
                  <a:t>COVID-19 in U.S., March 2021	R</a:t>
                </a:r>
                <a:r>
                  <a:rPr lang="en-US" sz="1200" kern="0" baseline="-25000" dirty="0"/>
                  <a:t>0</a:t>
                </a:r>
                <a:r>
                  <a:rPr lang="en-US" sz="1200" kern="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kern="0" dirty="0"/>
                  <a:t>0.9</a:t>
                </a:r>
              </a:p>
              <a:p>
                <a:pPr lvl="1"/>
                <a:endParaRPr lang="en-US" sz="1200" kern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57C935-5E4C-ED4C-852D-D1198A5DC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10000"/>
                <a:ext cx="8229600" cy="2286000"/>
              </a:xfrm>
              <a:prstGeom prst="rect">
                <a:avLst/>
              </a:prstGeom>
              <a:blipFill>
                <a:blip r:embed="rId2"/>
                <a:stretch>
                  <a:fillRect l="-463" t="-1105" b="-16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FA616A0-403A-0B4A-9606-1604A6100528}"/>
              </a:ext>
            </a:extLst>
          </p:cNvPr>
          <p:cNvSpPr txBox="1"/>
          <p:nvPr/>
        </p:nvSpPr>
        <p:spPr>
          <a:xfrm>
            <a:off x="5473700" y="5357336"/>
            <a:ext cx="32004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note: R</a:t>
            </a:r>
            <a:r>
              <a:rPr lang="en-US" sz="1400" baseline="-25000" dirty="0"/>
              <a:t>0</a:t>
            </a:r>
            <a:r>
              <a:rPr lang="en-US" sz="1400" dirty="0"/>
              <a:t> is not fixed – medical treatments and behavior changes can affect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048B8-2365-2143-8323-1B2F2BF33F32}"/>
              </a:ext>
            </a:extLst>
          </p:cNvPr>
          <p:cNvSpPr txBox="1"/>
          <p:nvPr/>
        </p:nvSpPr>
        <p:spPr>
          <a:xfrm>
            <a:off x="5461000" y="4390073"/>
            <a:ext cx="32004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fortunately, vaccines have been developed for many highly contagious diseases</a:t>
            </a:r>
          </a:p>
        </p:txBody>
      </p:sp>
    </p:spTree>
    <p:extLst>
      <p:ext uri="{BB962C8B-B14F-4D97-AF65-F5344CB8AC3E}">
        <p14:creationId xmlns:p14="http://schemas.microsoft.com/office/powerpoint/2010/main" val="39880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Disease Spread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6A27F-3612-994A-8133-28B3D03E123E}"/>
              </a:ext>
            </a:extLst>
          </p:cNvPr>
          <p:cNvSpPr txBox="1"/>
          <p:nvPr/>
        </p:nvSpPr>
        <p:spPr>
          <a:xfrm>
            <a:off x="5575300" y="4620161"/>
            <a:ext cx="3111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similar to Hailstone &amp; compound interest examples from Ch. X8</a:t>
            </a:r>
          </a:p>
          <a:p>
            <a:pPr marL="41116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 err="1">
                <a:latin typeface="Lucida Console" panose="020B0609040504020204" pitchFamily="49" charset="0"/>
              </a:rPr>
              <a:t>currentWave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>
                <a:latin typeface="+mn-lt"/>
              </a:rPr>
              <a:t>counter controls the loop</a:t>
            </a:r>
          </a:p>
          <a:p>
            <a:pPr marL="41116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 err="1">
                <a:latin typeface="Lucida Console" panose="020B0609040504020204" pitchFamily="49" charset="0"/>
              </a:rPr>
              <a:t>currentCases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/>
              <a:t>calculates the new cases each wave</a:t>
            </a:r>
          </a:p>
          <a:p>
            <a:pPr marL="41116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 err="1">
                <a:latin typeface="Lucida Console" panose="020B0609040504020204" pitchFamily="49" charset="0"/>
              </a:rPr>
              <a:t>totalCases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/>
              <a:t>sum keeps track of the total number of cases</a:t>
            </a:r>
          </a:p>
          <a:p>
            <a:pPr marL="411162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sz="12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6D629-ACEA-D04D-A84A-E8A4CDDB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D1C4D04-C134-2447-B9CD-A802A22136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48" y="1143000"/>
            <a:ext cx="5128352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6BB6EF3-A127-9A4B-935B-D09FC7F2AD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14400"/>
            <a:ext cx="4599305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8221-D8F5-C846-A1FE-7AD8BC2D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E28ED-868D-5A40-993B-61BC0FDE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E014565-205A-8C4C-B6B1-12D45AE673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153410"/>
            <a:ext cx="4500245" cy="377190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4D64DA3-8D35-EE49-A1EB-08DE46FB0D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042" y="2133600"/>
            <a:ext cx="4648835" cy="3896360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E305C1-532A-7F4C-A653-FD625AF314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60" y="1036638"/>
            <a:ext cx="4574540" cy="3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0BDA-6266-DD46-B15E-A50FC4FC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0F7B-FD25-6D48-85C8-964772F0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743200"/>
          </a:xfrm>
        </p:spPr>
        <p:txBody>
          <a:bodyPr/>
          <a:lstStyle/>
          <a:p>
            <a:r>
              <a:rPr lang="en-US" sz="1600" dirty="0"/>
              <a:t>advantages:</a:t>
            </a:r>
          </a:p>
          <a:p>
            <a:pPr lvl="1"/>
            <a:r>
              <a:rPr lang="en-US" sz="1400" b="1" dirty="0"/>
              <a:t>CONVENIENCE: </a:t>
            </a:r>
            <a:r>
              <a:rPr lang="en-US" sz="1400" dirty="0"/>
              <a:t>software models can be executed anywhere sufficient computer power is available </a:t>
            </a:r>
          </a:p>
          <a:p>
            <a:pPr lvl="1"/>
            <a:r>
              <a:rPr lang="en-US" sz="1400" b="1" dirty="0"/>
              <a:t>SAFETY: </a:t>
            </a:r>
            <a:r>
              <a:rPr lang="en-US" sz="1400" dirty="0"/>
              <a:t>since software models run on a computer, they pose no risk to patients or researchers</a:t>
            </a:r>
          </a:p>
          <a:p>
            <a:pPr lvl="1"/>
            <a:r>
              <a:rPr lang="en-US" sz="1400" b="1" dirty="0"/>
              <a:t>SPEED: </a:t>
            </a:r>
            <a:r>
              <a:rPr lang="en-US" sz="1400" dirty="0"/>
              <a:t>the speed at which software models can be executed is only limited by the complexity of the model and the processing power of the computer</a:t>
            </a:r>
          </a:p>
          <a:p>
            <a:pPr lvl="1"/>
            <a:r>
              <a:rPr lang="en-US" sz="1400" b="1" dirty="0"/>
              <a:t>CUSTOMIZABILITY: </a:t>
            </a:r>
            <a:r>
              <a:rPr lang="en-US" sz="1400" dirty="0"/>
              <a:t>software models are typically built with parameters that can be adjusted to test different conditions</a:t>
            </a:r>
          </a:p>
          <a:p>
            <a:pPr lvl="1"/>
            <a:r>
              <a:rPr lang="en-US" sz="1400" b="1" dirty="0"/>
              <a:t>REPRODUCIBILITY: </a:t>
            </a:r>
            <a:r>
              <a:rPr lang="en-US" sz="1400" dirty="0"/>
              <a:t>as they are fast and customizable, software models can be repeated to confirm results and compare outcomes under different conditions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20F16-B800-4A41-B5C2-C8776D82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A45406-2E2C-6843-A943-5433604AA0E2}"/>
              </a:ext>
            </a:extLst>
          </p:cNvPr>
          <p:cNvSpPr txBox="1">
            <a:spLocks/>
          </p:cNvSpPr>
          <p:nvPr/>
        </p:nvSpPr>
        <p:spPr bwMode="auto">
          <a:xfrm>
            <a:off x="457200" y="4475164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disadvantages:</a:t>
            </a:r>
          </a:p>
          <a:p>
            <a:pPr lvl="1"/>
            <a:r>
              <a:rPr lang="en-US" sz="1400" b="1" kern="0" dirty="0"/>
              <a:t>OVERSIMPLIFICATION: </a:t>
            </a:r>
            <a:r>
              <a:rPr lang="en-US" sz="1400" kern="0" dirty="0"/>
              <a:t>by their very definition, software models simplify the systems they are modeling, potentially ignoring factors that may be important</a:t>
            </a:r>
          </a:p>
          <a:p>
            <a:pPr lvl="1"/>
            <a:r>
              <a:rPr lang="en-US" sz="1400" b="1" kern="0" dirty="0"/>
              <a:t>INCORRECTNESS: </a:t>
            </a:r>
            <a:r>
              <a:rPr lang="en-US" sz="1400" kern="0" dirty="0"/>
              <a:t>as with any software system, software models can contain errors that impact the results</a:t>
            </a:r>
          </a:p>
          <a:p>
            <a:pPr lvl="1"/>
            <a:r>
              <a:rPr lang="en-US" sz="1400" b="1" kern="0" dirty="0"/>
              <a:t>OVERCONFIDENCE: </a:t>
            </a:r>
            <a:r>
              <a:rPr lang="en-US" sz="1400" kern="0" dirty="0"/>
              <a:t>due to flaws in design or implementation, model can produce results that look reasonable but are incorrect or misleading</a:t>
            </a:r>
          </a:p>
        </p:txBody>
      </p:sp>
    </p:spTree>
    <p:extLst>
      <p:ext uri="{BB962C8B-B14F-4D97-AF65-F5344CB8AC3E}">
        <p14:creationId xmlns:p14="http://schemas.microsoft.com/office/powerpoint/2010/main" val="15526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Nondeterministic Models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2057400"/>
          </a:xfrm>
        </p:spPr>
        <p:txBody>
          <a:bodyPr/>
          <a:lstStyle/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R</a:t>
            </a:r>
            <a:r>
              <a:rPr lang="en-US" altLang="en-US" sz="16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1600" dirty="0">
                <a:ea typeface="ＭＳ Ｐゴシック" panose="020B0600070205080204" pitchFamily="34" charset="-128"/>
              </a:rPr>
              <a:t> model of disease spread is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deterministic</a:t>
            </a:r>
          </a:p>
          <a:p>
            <a:pPr marL="747713" lvl="1" indent="-34766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it follows rules that unambiguously determine the output</a:t>
            </a:r>
          </a:p>
          <a:p>
            <a:pPr marL="747713" lvl="1" indent="-347663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i.e., same inputs will always produce the same output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many real-world systems are too complex to model deterministically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instead, they utilize probabilities to capture unpredictable features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i.e., same input should produce similar but not necessarily identical results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E6C0E-F5C4-BE4B-A802-3209ABCB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D7CB77-BF04-8C42-B989-987106DF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45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7663" indent="-347663"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consider a nondeterministic model of disease spread</a:t>
            </a:r>
            <a:endParaRPr lang="en-US" altLang="en-US" sz="1600" i="1" kern="0" dirty="0">
              <a:ea typeface="ＭＳ Ｐゴシック" panose="020B0600070205080204" pitchFamily="34" charset="-128"/>
            </a:endParaRPr>
          </a:p>
          <a:p>
            <a:pPr marL="747713" lvl="1" indent="-347663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each day, an infectious patient has a certain probability of infecting those with whom they come in contact</a:t>
            </a:r>
          </a:p>
          <a:p>
            <a:pPr marL="747713" lvl="1" indent="-347663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747713" lvl="1" indent="-347663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allows us to introduce more complex variables: locality </a:t>
            </a:r>
            <a:r>
              <a:rPr lang="en-US" altLang="en-US" sz="1400" kern="0">
                <a:ea typeface="ＭＳ Ｐゴシック" panose="020B0600070205080204" pitchFamily="34" charset="-128"/>
              </a:rPr>
              <a:t>&amp; contagious 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period</a:t>
            </a:r>
          </a:p>
          <a:p>
            <a:pPr marL="747713" lvl="1" indent="-347663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e.g., once infected, a patient will be contagious for 4 days &amp; have 20% probability of infecting those with whom they come in contact</a:t>
            </a:r>
          </a:p>
          <a:p>
            <a:pPr lvl="1" eaLnBrk="1" hangingPunct="1"/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kern="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z="1400" kern="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9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2-D Disease Spread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6A27F-3612-994A-8133-28B3D03E123E}"/>
              </a:ext>
            </a:extLst>
          </p:cNvPr>
          <p:cNvSpPr txBox="1"/>
          <p:nvPr/>
        </p:nvSpPr>
        <p:spPr>
          <a:xfrm>
            <a:off x="6400800" y="1882100"/>
            <a:ext cx="251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user can control </a:t>
            </a:r>
          </a:p>
          <a:p>
            <a:pPr marL="285750" indent="-16033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the size of the grid</a:t>
            </a:r>
          </a:p>
          <a:p>
            <a:pPr marL="285750" indent="-16033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infection probability</a:t>
            </a:r>
          </a:p>
          <a:p>
            <a:pPr marL="285750" indent="-16033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contagious period</a:t>
            </a:r>
          </a:p>
          <a:p>
            <a:endParaRPr lang="en-US" sz="1400" dirty="0"/>
          </a:p>
          <a:p>
            <a:r>
              <a:rPr lang="en-US" sz="1400" dirty="0"/>
              <a:t>initially, there is a single infected person at the center of the grid</a:t>
            </a:r>
          </a:p>
          <a:p>
            <a:endParaRPr lang="en-US" sz="1400" dirty="0"/>
          </a:p>
          <a:p>
            <a:r>
              <a:rPr lang="en-US" sz="1400" dirty="0"/>
              <a:t>can click a button to see:</a:t>
            </a:r>
          </a:p>
          <a:p>
            <a:pPr marL="285750" indent="-16033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a single day</a:t>
            </a:r>
          </a:p>
          <a:p>
            <a:pPr marL="285750" indent="-16033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a series of days (with delays in between)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79210-C064-9542-9AFC-5F8B07E3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9" name="Picture 8" descr="Graphical user interface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D77EE4D-9B48-894A-84FC-89866FF167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16137"/>
            <a:ext cx="6477000" cy="51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5203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1744</TotalTime>
  <Words>1610</Words>
  <Application>Microsoft Macintosh PowerPoint</Application>
  <PresentationFormat>On-screen Show (4:3)</PresentationFormat>
  <Paragraphs>200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Cambria Math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Software Models</vt:lpstr>
      <vt:lpstr>Disease Spread</vt:lpstr>
      <vt:lpstr>R0 Example</vt:lpstr>
      <vt:lpstr>Disease Spread Example</vt:lpstr>
      <vt:lpstr>Model Results</vt:lpstr>
      <vt:lpstr>Modeling Tradeoffs</vt:lpstr>
      <vt:lpstr>Nondeterministic Models</vt:lpstr>
      <vt:lpstr>2-D Disease Spread</vt:lpstr>
      <vt:lpstr>2-D Disease Spread</vt:lpstr>
      <vt:lpstr>Volleyball Simulations</vt:lpstr>
      <vt:lpstr>Simulation Details</vt:lpstr>
      <vt:lpstr>Simulation Details</vt:lpstr>
      <vt:lpstr>Simulation Details</vt:lpstr>
      <vt:lpstr>Volleyball</vt:lpstr>
      <vt:lpstr>Simulating Many Games</vt:lpstr>
      <vt:lpstr>Volleyball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80</cp:revision>
  <cp:lastPrinted>2019-11-10T21:24:05Z</cp:lastPrinted>
  <dcterms:created xsi:type="dcterms:W3CDTF">2011-01-13T17:16:41Z</dcterms:created>
  <dcterms:modified xsi:type="dcterms:W3CDTF">2025-04-24T18:13:52Z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