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1" r:id="rId3"/>
    <p:sldId id="316" r:id="rId4"/>
    <p:sldId id="317" r:id="rId5"/>
    <p:sldId id="318" r:id="rId6"/>
    <p:sldId id="331" r:id="rId7"/>
    <p:sldId id="330" r:id="rId8"/>
    <p:sldId id="312" r:id="rId9"/>
    <p:sldId id="332" r:id="rId10"/>
    <p:sldId id="333" r:id="rId11"/>
    <p:sldId id="321" r:id="rId12"/>
    <p:sldId id="324" r:id="rId13"/>
    <p:sldId id="336" r:id="rId14"/>
    <p:sldId id="337" r:id="rId15"/>
    <p:sldId id="338" r:id="rId16"/>
    <p:sldId id="340" r:id="rId17"/>
    <p:sldId id="339" r:id="rId18"/>
    <p:sldId id="320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1"/>
    <p:restoredTop sz="94383"/>
  </p:normalViewPr>
  <p:slideViewPr>
    <p:cSldViewPr>
      <p:cViewPr varScale="1">
        <p:scale>
          <a:sx n="96" d="100"/>
          <a:sy n="96" d="100"/>
        </p:scale>
        <p:origin x="192" y="9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033D27-D9CF-E14E-B10E-1F8E931CE5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BDE671-D2BC-954D-8627-D96AFF63B3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4C143C-2695-7346-8D86-868A6159E17F}" type="datetime1">
              <a:rPr lang="en-US" altLang="en-US"/>
              <a:pPr>
                <a:defRPr/>
              </a:pPr>
              <a:t>11/15/22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69D5C-4FBF-6043-AFFB-A003602263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5367B-FD43-E24C-8441-99906C28A0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0D968F-95F2-1048-A015-58F920396D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8C6363C-2AAD-6848-A089-5F74D9AE51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AF2C803-77A3-9147-9414-A60AD270390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F4760EDC-3496-D544-9C2B-7A989EA47AE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050966B0-CB3B-7548-ACF6-4D7894E9E68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B8E35820-859C-6749-882C-3E1F1C32FC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314A4E3D-B17C-E841-A17A-E3402E0B94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03234A-4092-CB4F-B0FB-C7D9A07C76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1&lt;br&gt;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03234A-4092-CB4F-B0FB-C7D9A07C76EE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726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896EF34A-146E-484A-92E5-8A15D2A08D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F069325-C78D-1340-A98B-7751AD3E76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1C47A5F-F22B-5649-9E7A-7833D4C49F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6A3CE-5825-9241-AF6A-7E143E3812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26822C-90B8-CD43-B8AC-7E051E9F7494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34C7958-BEC0-6541-90A7-C715236AA4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7168" y="609600"/>
            <a:ext cx="2199132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947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0AA536-0CAD-AC4F-B7C3-F99244DAA9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1571AA-F35E-2346-8DEC-89AFC032D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1C3CD2-93E2-5848-866A-7B927850CE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5EFD3-C069-D848-9DA2-66EEF11567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715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E7ECFF-722F-344A-8752-B0D8E504B6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6168F4-2030-914F-881B-F134B43336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B4D2F6-A685-6746-840E-08235B43D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58726-A03C-7B49-8496-341F480AE1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0037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7F4915-92C2-0C49-8D31-09EE51E1D5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22326-8546-CC4D-BA40-295DA2D070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D0E0DC-4046-DD40-8D87-BB83CE2C9F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DFE6F-6F2C-D643-90BA-D6A3F7B0E2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6737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8F062A3-462C-2D42-9CB1-B3D699A02A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00B4572-1B2D-304F-B307-D28402F5D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6F76A5B-0001-1948-A851-9DA6C25946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9AE3E-7AAE-9240-B5C3-7E835B4BE6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965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D6772E-9C87-AD49-A2BF-A063BFDB72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CE62D0-6945-A740-83D1-146C05B038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46A92D-42E0-F64B-A0E6-08FF8B031F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5CDED-4D38-7342-9F92-59E1E56754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427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D11F6C-BC71-F94F-99B1-2E3F038943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6D25A7-A0F0-B445-B2DA-1D39F2EBC7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03A0F4-6397-4C43-80E6-731C97E87C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F828C-C6B5-E140-A579-0BFC17E1AD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666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24C76-ADF1-2247-956D-41B04972D0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EB42E0-9916-954C-83BC-09F5B1F059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8B6AA6-CF57-9641-8A96-2280090C33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99215-E9C8-A142-8E3B-A697EAA715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629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D35127D-9580-4F42-8778-38E53193D1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3DEC83A-A421-1D49-80F2-E3F7B71B30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350BC3-45F0-1D4E-8481-DDFFCBB150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B9496-EC06-B747-9D23-8B36EFEB7D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293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E7F5B4A-DE6E-E440-9DB2-E1C55C5EE9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689DB78-9883-DE43-81B1-69EA37C0E6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304CF7-E69B-F44A-9726-22F5AF900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0517A-E899-8146-ACC6-F59E8344AE0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267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A2F82E1-CC74-734A-9475-4A6187CA0D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37AF41B-FE33-5E48-82DD-D39F7294DA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209EE01-C90D-A64A-A9CC-68A626A70D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70A0D-0330-4A4F-A257-D33302AA9D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666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E14AD4-2F9E-CE4B-9559-C3289AF17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F761E-0650-614D-8625-59B2EDE373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6F5DB1-0602-8A47-A8EA-54F272EF6F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5D286-B95E-2649-B251-D2BEAEF3C1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072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AD322F-BFEB-7944-97BC-67ED70E532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AC45BF-3C7B-B14E-9023-1DF1A73804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E1ABC4-B11C-D244-8D9B-38C28676A8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5A35B-2912-114E-ABE8-4C848C0D63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765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8B20B6F-9821-7442-9E91-A94505C01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54D5FE8-F92B-234E-9B26-3A8901F19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764FD08A-24A5-0244-A46A-DBFFC884F4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9DC98090-7CCA-104D-8A62-6E5DFA9F7D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20F58F4A-6F50-3A44-A3EF-F0F4197B6E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A7482D7-C5BB-694C-B157-80A1FF8EC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69D59604-EF69-A048-81EB-DB773F99D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A6EF37-CBE6-2640-9560-D332DCCB023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0C8E457-954C-4A49-AC61-047733B48D9D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91A6CD09-551C-054A-88A8-3CC0B092641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19600"/>
            <a:ext cx="6477000" cy="1219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Conditional Repetition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EA0B17-8566-064B-87E2-62A4FF3AFA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5486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i="1" baseline="30000" dirty="0">
                <a:latin typeface="Tw Cen MT Condensed Extra Bold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 edition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EF5DC-E059-8C49-8A20-55EA39D3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Flips (v. 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58B53-6DDC-0342-BD9C-1AF703CEC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E3EFD30-5316-3841-8CC9-056C3EDA87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2128736"/>
            <a:ext cx="5105400" cy="44244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26887FE-E46E-B948-AECE-FD847B08AF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914400"/>
            <a:ext cx="5181600" cy="3222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0BCC49-C9E4-CE4C-8B2D-C59D25D659EB}"/>
              </a:ext>
            </a:extLst>
          </p:cNvPr>
          <p:cNvSpPr txBox="1"/>
          <p:nvPr/>
        </p:nvSpPr>
        <p:spPr>
          <a:xfrm>
            <a:off x="5638800" y="3883998"/>
            <a:ext cx="269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is a more convenient way of showing the flip results</a:t>
            </a:r>
          </a:p>
          <a:p>
            <a:endParaRPr lang="en-US" sz="1400" dirty="0"/>
          </a:p>
          <a:p>
            <a:r>
              <a:rPr lang="en-US" sz="1400" dirty="0"/>
              <a:t>if got HEADS on flip 5, then know the first 4 were TAILS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752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9F607E5A-5B8A-914E-83B8-711961B44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Another Example</a:t>
            </a:r>
          </a:p>
        </p:txBody>
      </p:sp>
      <p:sp>
        <p:nvSpPr>
          <p:cNvPr id="36866" name="Rectangle 4">
            <a:extLst>
              <a:ext uri="{FF2B5EF4-FFF2-40B4-BE49-F238E27FC236}">
                <a16:creationId xmlns:a16="http://schemas.microsoft.com/office/drawing/2014/main" id="{75E69E8D-B43F-534A-AF4F-80CE3154FE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5181600"/>
          </a:xfrm>
        </p:spPr>
        <p:txBody>
          <a:bodyPr/>
          <a:lstStyle/>
          <a:p>
            <a:pPr marL="347663" indent="-347663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Chapter X7 had several pages for simulating dice rolls and keeping stats 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each roll required the user to click a button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if we wanted to simulate hundreds or thousands of rolls, that would be tedious!</a:t>
            </a: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a while loop can automate as many rolls as we want, very quickly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we don't want to see the dice or the counts change on each roll – too slow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instead, can use variables to keep track of counts, only display results at the end</a:t>
            </a: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sz="14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02A005-BD4C-B04E-AA47-05282D3034CE}"/>
              </a:ext>
            </a:extLst>
          </p:cNvPr>
          <p:cNvSpPr/>
          <p:nvPr/>
        </p:nvSpPr>
        <p:spPr>
          <a:xfrm>
            <a:off x="1714500" y="3810000"/>
            <a:ext cx="4572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9163" lvl="3" indent="-230188" eaLnBrk="1" hangingPunct="1">
              <a:buNone/>
            </a:pPr>
            <a:r>
              <a:rPr lang="en-US" alt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numRolls = 0</a:t>
            </a:r>
          </a:p>
          <a:p>
            <a:pPr marL="919163" lvl="3" indent="-230188" eaLnBrk="1" hangingPunct="1">
              <a:buNone/>
            </a:pPr>
            <a:r>
              <a:rPr lang="en-US" altLang="en-US" sz="1400" dirty="0">
                <a:solidFill>
                  <a:srgbClr val="7F7F7F"/>
                </a:solidFill>
                <a:latin typeface="Lucida Console" panose="020B0609040504020204" pitchFamily="49" charset="0"/>
              </a:rPr>
              <a:t>while (numRolls &lt; desiredRolls) {</a:t>
            </a:r>
          </a:p>
          <a:p>
            <a:pPr marL="919163" lvl="3" indent="-230188" eaLnBrk="1" hangingPunct="1">
              <a:buNone/>
            </a:pPr>
            <a:r>
              <a:rPr lang="en-US" altLang="en-US" sz="1400" dirty="0">
                <a:solidFill>
                  <a:srgbClr val="7F7F7F"/>
                </a:solidFill>
                <a:latin typeface="Lucida Console" panose="020B0609040504020204" pitchFamily="49" charset="0"/>
              </a:rPr>
              <a:t>    roll1 = RandomInt(1, 6);</a:t>
            </a:r>
          </a:p>
          <a:p>
            <a:pPr marL="919163" lvl="3" indent="-230188" eaLnBrk="1" hangingPunct="1">
              <a:buNone/>
            </a:pPr>
            <a:r>
              <a:rPr lang="en-US" altLang="en-US" sz="1400" dirty="0">
                <a:solidFill>
                  <a:srgbClr val="7F7F7F"/>
                </a:solidFill>
                <a:latin typeface="Lucida Console" panose="020B0609040504020204" pitchFamily="49" charset="0"/>
              </a:rPr>
              <a:t>    roll2 = RandomInt(1, 6);</a:t>
            </a:r>
          </a:p>
          <a:p>
            <a:pPr marL="919163" lvl="3" indent="-230188" eaLnBrk="1" hangingPunct="1">
              <a:buNone/>
            </a:pPr>
            <a:r>
              <a:rPr lang="en-US" altLang="en-US" sz="1400" dirty="0">
                <a:solidFill>
                  <a:srgbClr val="7F7F7F"/>
                </a:solidFill>
                <a:latin typeface="Lucida Console" panose="020B0609040504020204" pitchFamily="49" charset="0"/>
              </a:rPr>
              <a:t>    </a:t>
            </a:r>
            <a:r>
              <a:rPr lang="en-US" altLang="en-US" sz="1400" dirty="0">
                <a:solidFill>
                  <a:srgbClr val="FF0000"/>
                </a:solidFill>
                <a:latin typeface="Lucida Console" panose="020B0609040504020204" pitchFamily="49" charset="0"/>
              </a:rPr>
              <a:t>numRolls = numRolls + 1;</a:t>
            </a:r>
          </a:p>
          <a:p>
            <a:pPr marL="919163" lvl="3" indent="-230188" eaLnBrk="1" hangingPunct="1">
              <a:buNone/>
            </a:pPr>
            <a:endParaRPr lang="en-US" altLang="en-US" sz="1400" dirty="0">
              <a:solidFill>
                <a:srgbClr val="7F7F7F"/>
              </a:solidFill>
              <a:latin typeface="Lucida Console" panose="020B0609040504020204" pitchFamily="49" charset="0"/>
            </a:endParaRPr>
          </a:p>
          <a:p>
            <a:pPr marL="919163" lvl="3" indent="-230188" eaLnBrk="1" hangingPunct="1">
              <a:buNone/>
            </a:pPr>
            <a:r>
              <a:rPr lang="en-US" altLang="en-US" sz="1400" dirty="0">
                <a:solidFill>
                  <a:srgbClr val="7F7F7F"/>
                </a:solidFill>
                <a:latin typeface="Lucida Console" panose="020B0609040504020204" pitchFamily="49" charset="0"/>
              </a:rPr>
              <a:t>    CODE_FOR_KEEPING_STATS</a:t>
            </a:r>
          </a:p>
          <a:p>
            <a:pPr marL="919163" lvl="3" indent="-230188" eaLnBrk="1" hangingPunct="1">
              <a:buNone/>
            </a:pPr>
            <a:r>
              <a:rPr lang="en-US" altLang="en-US" sz="1400" dirty="0">
                <a:solidFill>
                  <a:srgbClr val="7F7F7F"/>
                </a:solidFill>
                <a:latin typeface="Lucida Console" panose="020B0609040504020204" pitchFamily="49" charset="0"/>
              </a:rPr>
              <a:t>}</a:t>
            </a:r>
          </a:p>
          <a:p>
            <a:pPr marL="919163" lvl="3" indent="-230188" eaLnBrk="1" hangingPunct="1">
              <a:buNone/>
            </a:pPr>
            <a:endParaRPr lang="en-US" altLang="en-US" sz="1400" dirty="0">
              <a:solidFill>
                <a:srgbClr val="7F7F7F"/>
              </a:solidFill>
              <a:latin typeface="Lucida Console" panose="020B0609040504020204" pitchFamily="49" charset="0"/>
            </a:endParaRPr>
          </a:p>
          <a:p>
            <a:pPr marL="919163" lvl="3" indent="-230188" eaLnBrk="1" hangingPunct="1">
              <a:buNone/>
            </a:pPr>
            <a:r>
              <a:rPr lang="en-US" altLang="en-US" sz="1400" dirty="0">
                <a:solidFill>
                  <a:srgbClr val="7F7F7F"/>
                </a:solidFill>
                <a:latin typeface="Lucida Console" panose="020B0609040504020204" pitchFamily="49" charset="0"/>
              </a:rPr>
              <a:t>CODE_FOR_DISPLAYING_STATS</a:t>
            </a:r>
            <a:endParaRPr lang="en-US" alt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4E6C0E-F5C4-BE4B-A802-3209ABCBE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50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9F607E5A-5B8A-914E-83B8-711961B44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Rollstats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6A27F-3612-994A-8133-28B3D03E123E}"/>
              </a:ext>
            </a:extLst>
          </p:cNvPr>
          <p:cNvSpPr txBox="1"/>
          <p:nvPr/>
        </p:nvSpPr>
        <p:spPr>
          <a:xfrm>
            <a:off x="5486400" y="3886200"/>
            <a:ext cx="335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loop until the number of rolls reaches the desired number</a:t>
            </a:r>
          </a:p>
          <a:p>
            <a:endParaRPr lang="en-US" sz="1400" dirty="0"/>
          </a:p>
          <a:p>
            <a:r>
              <a:rPr lang="en-US" sz="1400" dirty="0"/>
              <a:t>each time through the loop:</a:t>
            </a:r>
          </a:p>
          <a:p>
            <a:pPr marL="411162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400" dirty="0"/>
              <a:t>simulate a roll</a:t>
            </a:r>
          </a:p>
          <a:p>
            <a:pPr marL="411162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400" dirty="0"/>
              <a:t>add to the </a:t>
            </a:r>
            <a:r>
              <a:rPr lang="en-US" sz="1400" dirty="0">
                <a:latin typeface="Lucida Console" panose="020B0609040504020204" pitchFamily="49" charset="0"/>
              </a:rPr>
              <a:t>numRolls</a:t>
            </a:r>
          </a:p>
          <a:p>
            <a:pPr marL="411162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400" dirty="0"/>
              <a:t>if rolled doubles, then add to the </a:t>
            </a:r>
            <a:r>
              <a:rPr lang="en-US" sz="1400" dirty="0">
                <a:latin typeface="Lucida Console" panose="020B0609040504020204" pitchFamily="49" charset="0"/>
              </a:rPr>
              <a:t>numDoubles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ucida Console" panose="020B0609040504020204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979210-C064-9542-9AFC-5F8B07E3A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4F91EC5-ABC2-8649-882E-04148F66F1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6928" y="1216768"/>
            <a:ext cx="4876800" cy="53388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F321D37-7F58-A141-8245-489B95FC252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419600" y="1024146"/>
            <a:ext cx="4693596" cy="293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1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62C13-2319-624F-9D87-759EE8A7B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281"/>
            <a:ext cx="7086600" cy="731838"/>
          </a:xfrm>
        </p:spPr>
        <p:txBody>
          <a:bodyPr/>
          <a:lstStyle/>
          <a:p>
            <a:r>
              <a:rPr lang="en-US" dirty="0"/>
              <a:t>Cumulative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7A1A8-A53A-3845-95A4-04A84A426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133600"/>
          </a:xfrm>
        </p:spPr>
        <p:txBody>
          <a:bodyPr/>
          <a:lstStyle/>
          <a:p>
            <a:r>
              <a:rPr lang="en-US" sz="1600" dirty="0"/>
              <a:t>sometimes, we would like to loop and repeatedly add text to a page</a:t>
            </a:r>
          </a:p>
          <a:p>
            <a:pPr lvl="1"/>
            <a:r>
              <a:rPr lang="en-US" sz="1200" dirty="0"/>
              <a:t>e.g., for countdown, display each descending number in a paragraph</a:t>
            </a:r>
          </a:p>
          <a:p>
            <a:pPr lvl="1"/>
            <a:endParaRPr lang="en-US" sz="1200" dirty="0"/>
          </a:p>
          <a:p>
            <a:pPr marL="920750" lvl="1" indent="0">
              <a:buNone/>
            </a:pP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Menlo" panose="020B0609030804020204" pitchFamily="49" charset="0"/>
              </a:rPr>
              <a:t>count = 10;    </a:t>
            </a:r>
          </a:p>
          <a:p>
            <a:pPr marL="920750" lvl="1" indent="0">
              <a:buNone/>
            </a:pP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Menlo" panose="020B0609030804020204" pitchFamily="49" charset="0"/>
              </a:rPr>
              <a:t>while (count &gt; 0) {        </a:t>
            </a:r>
          </a:p>
          <a:p>
            <a:pPr marL="920750" lvl="1" indent="0">
              <a:buNone/>
            </a:pP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Menlo" panose="020B0609030804020204" pitchFamily="49" charset="0"/>
              </a:rPr>
              <a:t>    </a:t>
            </a:r>
            <a:r>
              <a:rPr lang="en-US" altLang="en-US" sz="1200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Menlo" panose="020B0609030804020204" pitchFamily="49" charset="0"/>
              </a:rPr>
              <a:t>outputP.innerHTML</a:t>
            </a: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Menlo" panose="020B0609030804020204" pitchFamily="49" charset="0"/>
              </a:rPr>
              <a:t> = count;	// DOES NOT WORK!        </a:t>
            </a:r>
          </a:p>
          <a:p>
            <a:pPr marL="920750" lvl="1" indent="0">
              <a:buNone/>
            </a:pP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Menlo" panose="020B0609030804020204" pitchFamily="49" charset="0"/>
              </a:rPr>
              <a:t>    count = count – 1;    </a:t>
            </a:r>
          </a:p>
          <a:p>
            <a:pPr marL="920750" lvl="1" indent="0">
              <a:buNone/>
            </a:pP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Menlo" panose="020B0609030804020204" pitchFamily="49" charset="0"/>
              </a:rPr>
              <a:t>}     </a:t>
            </a:r>
          </a:p>
          <a:p>
            <a:pPr marL="920750" lvl="1" indent="0">
              <a:buNone/>
            </a:pPr>
            <a:r>
              <a:rPr lang="en-US" altLang="en-US" sz="1200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Menlo" panose="020B0609030804020204" pitchFamily="49" charset="0"/>
              </a:rPr>
              <a:t>outputP.innerHTML</a:t>
            </a: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Menlo" panose="020B0609030804020204" pitchFamily="49" charset="0"/>
              </a:rPr>
              <a:t> = 'BLASTOFF!';</a:t>
            </a:r>
            <a:r>
              <a:rPr lang="en-US" altLang="en-US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lvl="1"/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E4908-3D6E-4243-BC05-30541CD9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5159648-674F-2A42-B372-DEE81D2EE3B0}"/>
              </a:ext>
            </a:extLst>
          </p:cNvPr>
          <p:cNvSpPr txBox="1">
            <a:spLocks/>
          </p:cNvSpPr>
          <p:nvPr/>
        </p:nvSpPr>
        <p:spPr bwMode="auto">
          <a:xfrm>
            <a:off x="457200" y="3962400"/>
            <a:ext cx="8229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600" kern="0" dirty="0"/>
              <a:t>problem: each assignment to the paragraph overwrites the previous contents</a:t>
            </a:r>
          </a:p>
          <a:p>
            <a:pPr lvl="1"/>
            <a:r>
              <a:rPr lang="en-US" sz="1200" kern="0" dirty="0"/>
              <a:t>instead, need to concatenate the new contents to the old (with </a:t>
            </a:r>
            <a:r>
              <a:rPr lang="en-US" sz="1200" kern="0" dirty="0">
                <a:latin typeface="+mj-lt"/>
              </a:rPr>
              <a:t>&lt;</a:t>
            </a:r>
            <a:r>
              <a:rPr lang="en-US" sz="1200" kern="0" dirty="0" err="1">
                <a:latin typeface="+mj-lt"/>
              </a:rPr>
              <a:t>br</a:t>
            </a:r>
            <a:r>
              <a:rPr lang="en-US" sz="1200" kern="0" dirty="0">
                <a:latin typeface="+mj-lt"/>
              </a:rPr>
              <a:t>&gt;</a:t>
            </a:r>
            <a:r>
              <a:rPr lang="en-US" sz="1200" kern="0" dirty="0"/>
              <a:t> tag to break lines)</a:t>
            </a:r>
          </a:p>
          <a:p>
            <a:pPr lvl="1"/>
            <a:endParaRPr lang="en-US" sz="1200" kern="0" dirty="0"/>
          </a:p>
          <a:p>
            <a:pPr marL="920750" lvl="1" indent="0">
              <a:buFont typeface="Wingdings" pitchFamily="2" charset="2"/>
              <a:buNone/>
            </a:pPr>
            <a:r>
              <a:rPr lang="en-US" altLang="en-US" sz="1200" kern="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Menlo" panose="020B0609030804020204" pitchFamily="49" charset="0"/>
              </a:rPr>
              <a:t>count = 10;    </a:t>
            </a:r>
          </a:p>
          <a:p>
            <a:pPr marL="920750" lvl="1" indent="0">
              <a:buFont typeface="Wingdings" pitchFamily="2" charset="2"/>
              <a:buNone/>
            </a:pPr>
            <a:r>
              <a:rPr lang="en-US" altLang="en-US" sz="1200" kern="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Menlo" panose="020B0609030804020204" pitchFamily="49" charset="0"/>
              </a:rPr>
              <a:t>while (count &gt; 0) {        </a:t>
            </a:r>
          </a:p>
          <a:p>
            <a:pPr marL="920750" lvl="1" indent="0">
              <a:buNone/>
            </a:pPr>
            <a:r>
              <a:rPr lang="en-US" altLang="en-US" sz="1200" kern="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Menlo" panose="020B0609030804020204" pitchFamily="49" charset="0"/>
              </a:rPr>
              <a:t>    </a:t>
            </a:r>
            <a:r>
              <a:rPr lang="en-US" altLang="en-US" sz="1200" kern="0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Menlo" panose="020B0609030804020204" pitchFamily="49" charset="0"/>
              </a:rPr>
              <a:t>outputP.innerHTML</a:t>
            </a:r>
            <a:r>
              <a:rPr lang="en-US" altLang="en-US" sz="1200" kern="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Menlo" panose="020B0609030804020204" pitchFamily="49" charset="0"/>
              </a:rPr>
              <a:t> = </a:t>
            </a:r>
            <a:r>
              <a:rPr lang="en-US" altLang="en-US" sz="1200" kern="0" dirty="0" err="1">
                <a:solidFill>
                  <a:srgbClr val="FF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Menlo" panose="020B0609030804020204" pitchFamily="49" charset="0"/>
              </a:rPr>
              <a:t>outputP.innerHTML</a:t>
            </a:r>
            <a:r>
              <a:rPr lang="en-US" altLang="en-US" sz="1200" kern="0" dirty="0">
                <a:solidFill>
                  <a:srgbClr val="FF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Menlo" panose="020B0609030804020204" pitchFamily="49" charset="0"/>
              </a:rPr>
              <a:t> + '&lt;</a:t>
            </a:r>
            <a:r>
              <a:rPr lang="en-US" altLang="en-US" sz="1200" kern="0" dirty="0" err="1">
                <a:solidFill>
                  <a:srgbClr val="FF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Menlo" panose="020B0609030804020204" pitchFamily="49" charset="0"/>
              </a:rPr>
              <a:t>br</a:t>
            </a:r>
            <a:r>
              <a:rPr lang="en-US" altLang="en-US" sz="1200" kern="0" dirty="0">
                <a:solidFill>
                  <a:srgbClr val="FF0000"/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Menlo" panose="020B0609030804020204" pitchFamily="49" charset="0"/>
              </a:rPr>
              <a:t>&gt;' + </a:t>
            </a:r>
            <a:r>
              <a:rPr lang="en-US" altLang="en-US" sz="1200" kern="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Menlo" panose="020B0609030804020204" pitchFamily="49" charset="0"/>
              </a:rPr>
              <a:t>count;	     // WORKS!        </a:t>
            </a:r>
          </a:p>
          <a:p>
            <a:pPr marL="920750" lvl="1" indent="0">
              <a:buFont typeface="Wingdings" pitchFamily="2" charset="2"/>
              <a:buNone/>
            </a:pPr>
            <a:r>
              <a:rPr lang="en-US" altLang="en-US" sz="1200" kern="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Menlo" panose="020B0609030804020204" pitchFamily="49" charset="0"/>
              </a:rPr>
              <a:t>    count = count – 1;    </a:t>
            </a:r>
          </a:p>
          <a:p>
            <a:pPr marL="920750" lvl="1" indent="0">
              <a:buFont typeface="Wingdings" pitchFamily="2" charset="2"/>
              <a:buNone/>
            </a:pPr>
            <a:r>
              <a:rPr lang="en-US" altLang="en-US" sz="1200" kern="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Menlo" panose="020B0609030804020204" pitchFamily="49" charset="0"/>
              </a:rPr>
              <a:t>}     </a:t>
            </a:r>
          </a:p>
          <a:p>
            <a:pPr marL="920750" lvl="1" indent="0">
              <a:buFont typeface="Wingdings" pitchFamily="2" charset="2"/>
              <a:buNone/>
            </a:pPr>
            <a:r>
              <a:rPr lang="en-US" altLang="en-US" sz="1200" kern="0" dirty="0" err="1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Menlo" panose="020B0609030804020204" pitchFamily="49" charset="0"/>
              </a:rPr>
              <a:t>outputP.innerHTML</a:t>
            </a:r>
            <a:r>
              <a:rPr lang="en-US" altLang="en-US" sz="1200" kern="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Times New Roman" panose="02020603050405020304" pitchFamily="18" charset="0"/>
                <a:cs typeface="Menlo" panose="020B0609030804020204" pitchFamily="49" charset="0"/>
              </a:rPr>
              <a:t> = 'BLASTOFF!';</a:t>
            </a:r>
            <a:r>
              <a:rPr lang="en-US" altLang="en-US" sz="800" kern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en-US" sz="3200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lvl="1"/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32093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9CD5A-C517-A544-8F4B-E235D87A5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Countdown (v. 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CF09E-AA37-2B45-956F-85EF862F7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5BCE905-D0B0-7540-93FC-034FDEA97D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8820" y="1600201"/>
            <a:ext cx="5103779" cy="4953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D789FF9-F632-F44F-8242-4803026976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76140" y="914400"/>
            <a:ext cx="4467860" cy="32981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3D4954-A78F-5A4C-9841-6FBAD7385FA3}"/>
              </a:ext>
            </a:extLst>
          </p:cNvPr>
          <p:cNvSpPr txBox="1"/>
          <p:nvPr/>
        </p:nvSpPr>
        <p:spPr>
          <a:xfrm>
            <a:off x="5623397" y="4076701"/>
            <a:ext cx="3215803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+mj-lt"/>
              </a:rPr>
              <a:t>outputP.innerHTML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/>
              <a:t>is assigned:</a:t>
            </a:r>
          </a:p>
          <a:p>
            <a:endParaRPr lang="en-US" sz="1400" dirty="0"/>
          </a:p>
          <a:p>
            <a:pPr marL="277813" indent="-1714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</a:rPr>
              <a:t>'Starting countdown…'</a:t>
            </a:r>
          </a:p>
          <a:p>
            <a:pPr marL="277813" indent="-1714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</a:rPr>
              <a:t>'Starting countdown…&lt;</a:t>
            </a:r>
            <a:r>
              <a:rPr lang="en-US" sz="1100" dirty="0" err="1">
                <a:solidFill>
                  <a:srgbClr val="FF0000"/>
                </a:solidFill>
              </a:rPr>
              <a:t>br</a:t>
            </a:r>
            <a:r>
              <a:rPr lang="en-US" sz="1100" dirty="0">
                <a:solidFill>
                  <a:srgbClr val="FF0000"/>
                </a:solidFill>
              </a:rPr>
              <a:t>&gt;10'</a:t>
            </a:r>
          </a:p>
          <a:p>
            <a:pPr marL="277813" indent="-1714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</a:rPr>
              <a:t>'Starting countdown…&lt;</a:t>
            </a:r>
            <a:r>
              <a:rPr lang="en-US" sz="1100" dirty="0" err="1">
                <a:solidFill>
                  <a:srgbClr val="FF0000"/>
                </a:solidFill>
              </a:rPr>
              <a:t>br</a:t>
            </a:r>
            <a:r>
              <a:rPr lang="en-US" sz="1100" dirty="0">
                <a:solidFill>
                  <a:srgbClr val="FF0000"/>
                </a:solidFill>
              </a:rPr>
              <a:t>&gt;10&lt;</a:t>
            </a:r>
            <a:r>
              <a:rPr lang="en-US" sz="1100" dirty="0" err="1">
                <a:solidFill>
                  <a:srgbClr val="FF0000"/>
                </a:solidFill>
              </a:rPr>
              <a:t>br</a:t>
            </a:r>
            <a:r>
              <a:rPr lang="en-US" sz="1100" dirty="0">
                <a:solidFill>
                  <a:srgbClr val="FF0000"/>
                </a:solidFill>
              </a:rPr>
              <a:t>&gt;9'</a:t>
            </a:r>
          </a:p>
          <a:p>
            <a:pPr marL="106363">
              <a:buClr>
                <a:schemeClr val="bg2"/>
              </a:buClr>
            </a:pPr>
            <a:r>
              <a:rPr lang="en-US" sz="1100" dirty="0">
                <a:solidFill>
                  <a:srgbClr val="FF0000"/>
                </a:solidFill>
              </a:rPr>
              <a:t>    .</a:t>
            </a:r>
          </a:p>
          <a:p>
            <a:pPr marL="106363">
              <a:buClr>
                <a:schemeClr val="bg2"/>
              </a:buClr>
            </a:pPr>
            <a:r>
              <a:rPr lang="en-US" sz="1100" dirty="0">
                <a:solidFill>
                  <a:srgbClr val="FF0000"/>
                </a:solidFill>
              </a:rPr>
              <a:t>    .</a:t>
            </a:r>
          </a:p>
          <a:p>
            <a:pPr marL="106363">
              <a:buClr>
                <a:schemeClr val="bg2"/>
              </a:buClr>
            </a:pPr>
            <a:r>
              <a:rPr lang="en-US" sz="1100" dirty="0">
                <a:solidFill>
                  <a:srgbClr val="FF0000"/>
                </a:solidFill>
              </a:rPr>
              <a:t>    .</a:t>
            </a:r>
          </a:p>
          <a:p>
            <a:pPr marL="277813" indent="-1714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</a:rPr>
              <a:t>'</a:t>
            </a:r>
            <a:r>
              <a:rPr lang="en-US" sz="1100" dirty="0" err="1">
                <a:solidFill>
                  <a:srgbClr val="FF0000"/>
                </a:solidFill>
              </a:rPr>
              <a:t>Starting_countdown</a:t>
            </a:r>
            <a:r>
              <a:rPr lang="en-US" sz="1100" dirty="0">
                <a:solidFill>
                  <a:srgbClr val="FF0000"/>
                </a:solidFill>
              </a:rPr>
              <a:t>…&lt;</a:t>
            </a:r>
            <a:r>
              <a:rPr lang="en-US" sz="1100" dirty="0" err="1">
                <a:solidFill>
                  <a:srgbClr val="FF0000"/>
                </a:solidFill>
              </a:rPr>
              <a:t>br</a:t>
            </a:r>
            <a:r>
              <a:rPr lang="en-US" sz="1100" dirty="0">
                <a:solidFill>
                  <a:srgbClr val="FF0000"/>
                </a:solidFill>
              </a:rPr>
              <a:t>&gt;10&lt;</a:t>
            </a:r>
            <a:r>
              <a:rPr lang="en-US" sz="1100" dirty="0" err="1">
                <a:solidFill>
                  <a:srgbClr val="FF0000"/>
                </a:solidFill>
              </a:rPr>
              <a:t>br</a:t>
            </a:r>
            <a:r>
              <a:rPr lang="en-US" sz="1100" dirty="0">
                <a:solidFill>
                  <a:srgbClr val="FF0000"/>
                </a:solidFill>
              </a:rPr>
              <a:t>&gt;9&lt;</a:t>
            </a:r>
            <a:r>
              <a:rPr lang="en-US" sz="1100" dirty="0" err="1">
                <a:solidFill>
                  <a:srgbClr val="FF0000"/>
                </a:solidFill>
              </a:rPr>
              <a:t>br</a:t>
            </a:r>
            <a:r>
              <a:rPr lang="en-US" sz="1100" dirty="0">
                <a:solidFill>
                  <a:srgbClr val="FF0000"/>
                </a:solidFill>
              </a:rPr>
              <a:t>&gt;8&lt;</a:t>
            </a:r>
            <a:r>
              <a:rPr lang="en-US" sz="1100" dirty="0" err="1">
                <a:solidFill>
                  <a:srgbClr val="FF0000"/>
                </a:solidFill>
              </a:rPr>
              <a:t>br</a:t>
            </a:r>
            <a:r>
              <a:rPr lang="en-US" sz="1100" dirty="0">
                <a:solidFill>
                  <a:srgbClr val="FF0000"/>
                </a:solidFill>
              </a:rPr>
              <a:t>&gt;7&lt;</a:t>
            </a:r>
            <a:r>
              <a:rPr lang="en-US" sz="1100" dirty="0" err="1">
                <a:solidFill>
                  <a:srgbClr val="FF0000"/>
                </a:solidFill>
              </a:rPr>
              <a:t>br</a:t>
            </a:r>
            <a:r>
              <a:rPr lang="en-US" sz="1100" dirty="0">
                <a:solidFill>
                  <a:srgbClr val="FF0000"/>
                </a:solidFill>
              </a:rPr>
              <a:t>&gt;6&lt;</a:t>
            </a:r>
            <a:r>
              <a:rPr lang="en-US" sz="1100" dirty="0" err="1">
                <a:solidFill>
                  <a:srgbClr val="FF0000"/>
                </a:solidFill>
              </a:rPr>
              <a:t>br</a:t>
            </a:r>
            <a:r>
              <a:rPr lang="en-US" sz="1100" dirty="0">
                <a:solidFill>
                  <a:srgbClr val="FF0000"/>
                </a:solidFill>
              </a:rPr>
              <a:t>&gt;5&lt;</a:t>
            </a:r>
            <a:r>
              <a:rPr lang="en-US" sz="1100" dirty="0" err="1">
                <a:solidFill>
                  <a:srgbClr val="FF0000"/>
                </a:solidFill>
              </a:rPr>
              <a:t>br</a:t>
            </a:r>
            <a:r>
              <a:rPr lang="en-US" sz="1100" dirty="0">
                <a:solidFill>
                  <a:srgbClr val="FF0000"/>
                </a:solidFill>
              </a:rPr>
              <a:t>&gt;4&lt;</a:t>
            </a:r>
            <a:r>
              <a:rPr lang="en-US" sz="1100" dirty="0" err="1">
                <a:solidFill>
                  <a:srgbClr val="FF0000"/>
                </a:solidFill>
              </a:rPr>
              <a:t>br</a:t>
            </a:r>
            <a:r>
              <a:rPr lang="en-US" sz="1100" dirty="0">
                <a:solidFill>
                  <a:srgbClr val="FF0000"/>
                </a:solidFill>
              </a:rPr>
              <a:t>&gt;3&lt;</a:t>
            </a:r>
            <a:r>
              <a:rPr lang="en-US" sz="1100" dirty="0" err="1">
                <a:solidFill>
                  <a:srgbClr val="FF0000"/>
                </a:solidFill>
              </a:rPr>
              <a:t>br</a:t>
            </a:r>
            <a:r>
              <a:rPr lang="en-US" sz="1100" dirty="0">
                <a:solidFill>
                  <a:srgbClr val="FF0000"/>
                </a:solidFill>
              </a:rPr>
              <a:t>&gt;2&lt;</a:t>
            </a:r>
            <a:r>
              <a:rPr lang="en-US" sz="1100" dirty="0" err="1">
                <a:solidFill>
                  <a:srgbClr val="FF0000"/>
                </a:solidFill>
              </a:rPr>
              <a:t>br</a:t>
            </a:r>
            <a:r>
              <a:rPr lang="en-US" sz="1100" dirty="0">
                <a:solidFill>
                  <a:srgbClr val="FF0000"/>
                </a:solidFill>
              </a:rPr>
              <a:t>&gt;1&lt;</a:t>
            </a:r>
            <a:r>
              <a:rPr lang="en-US" sz="1100" dirty="0" err="1">
                <a:solidFill>
                  <a:srgbClr val="FF0000"/>
                </a:solidFill>
              </a:rPr>
              <a:t>br</a:t>
            </a:r>
            <a:r>
              <a:rPr lang="en-US" sz="1100" dirty="0">
                <a:solidFill>
                  <a:srgbClr val="FF0000"/>
                </a:solidFill>
              </a:rPr>
              <a:t>&gt;BLASTOFF!'</a:t>
            </a:r>
          </a:p>
          <a:p>
            <a:pPr marL="290513" indent="-184150">
              <a:buClr>
                <a:schemeClr val="bg2"/>
              </a:buClr>
              <a:buFont typeface="Wingdings" pitchFamily="2" charset="2"/>
              <a:buChar char="§"/>
            </a:pP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4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72F13-4002-F846-81E0-9B6897619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Hailstone Sequence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026A2-34BE-5443-9412-7079A139A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352800"/>
          </a:xfrm>
        </p:spPr>
        <p:txBody>
          <a:bodyPr/>
          <a:lstStyle/>
          <a:p>
            <a:r>
              <a:rPr lang="en-US" sz="1600" dirty="0"/>
              <a:t>an interesting unsolved problem in mathematics concerns what is called the </a:t>
            </a:r>
            <a:r>
              <a:rPr lang="en-US" sz="1600" i="1" dirty="0"/>
              <a:t>Hailstone Sequence</a:t>
            </a:r>
          </a:p>
          <a:p>
            <a:endParaRPr lang="en-US" sz="1600" i="1" dirty="0"/>
          </a:p>
          <a:p>
            <a:pPr marL="457200" indent="-225425">
              <a:buFont typeface="+mj-lt"/>
              <a:buAutoNum type="arabicPeriod"/>
            </a:pPr>
            <a:r>
              <a:rPr lang="en-US" sz="1400" dirty="0"/>
              <a:t>Start with any positive integer. </a:t>
            </a:r>
          </a:p>
          <a:p>
            <a:pPr marL="457200" indent="-225425">
              <a:buFont typeface="+mj-lt"/>
              <a:buAutoNum type="arabicPeriod"/>
            </a:pPr>
            <a:r>
              <a:rPr lang="en-US" sz="1400" dirty="0"/>
              <a:t>If that number is odd, then multiply it by 3 and add 1; otherwise, divide it by 2. </a:t>
            </a:r>
          </a:p>
          <a:p>
            <a:pPr marL="457200" indent="-225425">
              <a:buFont typeface="+mj-lt"/>
              <a:buAutoNum type="arabicPeriod"/>
            </a:pPr>
            <a:r>
              <a:rPr lang="en-US" sz="1400" dirty="0"/>
              <a:t>Repeat as many times as desired. </a:t>
            </a:r>
          </a:p>
          <a:p>
            <a:pPr marL="457200" indent="-225425">
              <a:buFont typeface="+mj-lt"/>
              <a:buAutoNum type="arabicPeriod"/>
            </a:pPr>
            <a:endParaRPr lang="en-US" sz="1400" dirty="0"/>
          </a:p>
          <a:p>
            <a:pPr marL="457200" indent="-225425">
              <a:buFont typeface="+mj-lt"/>
              <a:buAutoNum type="arabicPeriod"/>
            </a:pPr>
            <a:endParaRPr lang="en-US" sz="1400" dirty="0"/>
          </a:p>
          <a:p>
            <a:pPr marL="9525" indent="0"/>
            <a:r>
              <a:rPr lang="en-US" sz="1400" dirty="0"/>
              <a:t>e.g., Hailstone sequence starting at 5:  </a:t>
            </a:r>
          </a:p>
          <a:p>
            <a:pPr marL="9525" indent="0"/>
            <a:r>
              <a:rPr lang="en-US" sz="1400" dirty="0">
                <a:solidFill>
                  <a:srgbClr val="FF0000"/>
                </a:solidFill>
              </a:rPr>
              <a:t>	</a:t>
            </a:r>
            <a:r>
              <a:rPr lang="en-US" sz="1200" dirty="0">
                <a:solidFill>
                  <a:srgbClr val="FF0000"/>
                </a:solidFill>
              </a:rPr>
              <a:t>5 </a:t>
            </a:r>
            <a:r>
              <a:rPr lang="en-US" sz="1200" dirty="0">
                <a:solidFill>
                  <a:srgbClr val="FF0000"/>
                </a:solidFill>
                <a:sym typeface="Wingdings" pitchFamily="2" charset="2"/>
              </a:rPr>
              <a:t> 16  8  4  2  1  4  2  1  …</a:t>
            </a:r>
            <a:endParaRPr lang="en-US" sz="1200" dirty="0">
              <a:solidFill>
                <a:srgbClr val="FF0000"/>
              </a:solidFill>
            </a:endParaRPr>
          </a:p>
          <a:p>
            <a:endParaRPr lang="en-US" sz="900" i="1" dirty="0"/>
          </a:p>
          <a:p>
            <a:r>
              <a:rPr lang="en-US" sz="1400" dirty="0"/>
              <a:t>e.g., Hailstone sequence starting at 35: 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		</a:t>
            </a:r>
            <a:r>
              <a:rPr lang="en-US" sz="1200" dirty="0">
                <a:solidFill>
                  <a:srgbClr val="FF0000"/>
                </a:solidFill>
              </a:rPr>
              <a:t>35 </a:t>
            </a:r>
            <a:r>
              <a:rPr lang="en-US" sz="1200" dirty="0">
                <a:solidFill>
                  <a:srgbClr val="FF0000"/>
                </a:solidFill>
                <a:sym typeface="Wingdings" pitchFamily="2" charset="2"/>
              </a:rPr>
              <a:t> 106  53  160  80  40  20  10  5  16  8  4  2  1  …</a:t>
            </a:r>
            <a:endParaRPr lang="en-US" sz="1200" dirty="0">
              <a:solidFill>
                <a:srgbClr val="FF0000"/>
              </a:solidFill>
            </a:endParaRPr>
          </a:p>
          <a:p>
            <a:endParaRPr lang="en-US" sz="1400" dirty="0">
              <a:solidFill>
                <a:srgbClr val="FF0000"/>
              </a:solidFill>
            </a:endParaRPr>
          </a:p>
          <a:p>
            <a:endParaRPr lang="en-US" sz="16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8D757-70D5-184D-9C0D-EDCF29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A45D7E-CF00-D645-83A4-3AAAAD83176A}"/>
              </a:ext>
            </a:extLst>
          </p:cNvPr>
          <p:cNvSpPr txBox="1">
            <a:spLocks/>
          </p:cNvSpPr>
          <p:nvPr/>
        </p:nvSpPr>
        <p:spPr bwMode="auto">
          <a:xfrm>
            <a:off x="457200" y="5059364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600" kern="0" dirty="0"/>
              <a:t>it is conjectured that no matter what number you start with, the sequence will always end up in the </a:t>
            </a:r>
            <a:r>
              <a:rPr lang="en-US" sz="1400" kern="0" dirty="0">
                <a:solidFill>
                  <a:srgbClr val="FF0000"/>
                </a:solidFill>
              </a:rPr>
              <a:t>4 </a:t>
            </a:r>
            <a:r>
              <a:rPr lang="en-US" sz="1400" kern="0" dirty="0">
                <a:solidFill>
                  <a:srgbClr val="FF0000"/>
                </a:solidFill>
                <a:sym typeface="Wingdings" pitchFamily="2" charset="2"/>
              </a:rPr>
              <a:t> 2  1 </a:t>
            </a:r>
            <a:r>
              <a:rPr lang="en-US" sz="1600" kern="0" dirty="0">
                <a:sym typeface="Wingdings" pitchFamily="2" charset="2"/>
              </a:rPr>
              <a:t>loop</a:t>
            </a:r>
            <a:endParaRPr lang="en-US" sz="1600" i="1" kern="0" dirty="0"/>
          </a:p>
          <a:p>
            <a:pPr marL="465138" indent="-233363">
              <a:buSzPct val="100000"/>
              <a:buFont typeface="Wingdings" pitchFamily="2" charset="2"/>
              <a:buChar char="§"/>
            </a:pPr>
            <a:r>
              <a:rPr lang="en-US" sz="1400" kern="0" dirty="0"/>
              <a:t>it has been proven to hold for all starting values up to 87 x 10</a:t>
            </a:r>
            <a:r>
              <a:rPr lang="en-US" sz="1400" kern="0" baseline="30000" dirty="0"/>
              <a:t>60</a:t>
            </a:r>
          </a:p>
          <a:p>
            <a:pPr marL="465138" indent="-233363">
              <a:buSzPct val="100000"/>
              <a:buFont typeface="Wingdings" pitchFamily="2" charset="2"/>
              <a:buChar char="§"/>
            </a:pPr>
            <a:r>
              <a:rPr lang="en-US" sz="1400" kern="0" dirty="0"/>
              <a:t>but still not proven to hold for all numbers</a:t>
            </a:r>
          </a:p>
          <a:p>
            <a:endParaRPr lang="en-US" sz="1600" i="1" kern="0" dirty="0"/>
          </a:p>
        </p:txBody>
      </p:sp>
    </p:spTree>
    <p:extLst>
      <p:ext uri="{BB962C8B-B14F-4D97-AF65-F5344CB8AC3E}">
        <p14:creationId xmlns:p14="http://schemas.microsoft.com/office/powerpoint/2010/main" val="330055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5C767-A0EB-9640-A286-1C5F5BB46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Hailstone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C2858-2A1E-674F-A947-74E3BEBDF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DAFCACF-9703-4B4F-A9E7-AF8BCB733F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287145"/>
            <a:ext cx="4963795" cy="54184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C72853F-EA15-7344-AA64-6152BCE773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91000" y="914400"/>
            <a:ext cx="4963795" cy="342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4093F9-6B3A-2C43-A974-99AF9ED4C747}"/>
              </a:ext>
            </a:extLst>
          </p:cNvPr>
          <p:cNvSpPr txBox="1"/>
          <p:nvPr/>
        </p:nvSpPr>
        <p:spPr>
          <a:xfrm>
            <a:off x="5623397" y="4076701"/>
            <a:ext cx="32158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num is initialized to the number entered in the box</a:t>
            </a:r>
          </a:p>
          <a:p>
            <a:endParaRPr lang="en-US" sz="1400" dirty="0"/>
          </a:p>
          <a:p>
            <a:r>
              <a:rPr lang="en-US" sz="1400" dirty="0"/>
              <a:t>loops until num becomes 1</a:t>
            </a:r>
          </a:p>
          <a:p>
            <a:pPr marL="347663" indent="-231775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200" dirty="0"/>
              <a:t>updates the value of num depending on odd or even</a:t>
            </a:r>
          </a:p>
          <a:p>
            <a:pPr marL="347663" indent="-231775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200" dirty="0"/>
              <a:t>note: % is the remainder operator</a:t>
            </a:r>
          </a:p>
          <a:p>
            <a:pPr marL="290513" indent="-184150">
              <a:buClr>
                <a:schemeClr val="bg2"/>
              </a:buClr>
              <a:buFont typeface="Wingdings" pitchFamily="2" charset="2"/>
              <a:buChar char="§"/>
            </a:pPr>
            <a:endParaRPr lang="en-US" sz="1200" dirty="0">
              <a:solidFill>
                <a:srgbClr val="FF0000"/>
              </a:solidFill>
            </a:endParaRPr>
          </a:p>
          <a:p>
            <a:pPr marL="9525">
              <a:buClr>
                <a:schemeClr val="bg2"/>
              </a:buClr>
            </a:pPr>
            <a:r>
              <a:rPr lang="en-US" sz="1400" dirty="0"/>
              <a:t>keeps a counter to determine the length of the sequence</a:t>
            </a:r>
          </a:p>
        </p:txBody>
      </p:sp>
    </p:spTree>
    <p:extLst>
      <p:ext uri="{BB962C8B-B14F-4D97-AF65-F5344CB8AC3E}">
        <p14:creationId xmlns:p14="http://schemas.microsoft.com/office/powerpoint/2010/main" val="191166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18E07-4AB2-174F-B0A7-64D036B93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as Sums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22DBB-DFC2-414F-A550-F93FF343A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759325"/>
          </a:xfrm>
        </p:spPr>
        <p:txBody>
          <a:bodyPr/>
          <a:lstStyle/>
          <a:p>
            <a:r>
              <a:rPr lang="en-US" sz="1600" dirty="0"/>
              <a:t>Chapter X5 included an example that calculated compound interest based on a closed formula:</a:t>
            </a:r>
          </a:p>
          <a:p>
            <a:endParaRPr lang="en-US" sz="1000" dirty="0"/>
          </a:p>
          <a:p>
            <a:pPr marL="920750" indent="0"/>
            <a:r>
              <a:rPr lang="en-US" sz="1400" dirty="0">
                <a:latin typeface="+mj-lt"/>
              </a:rPr>
              <a:t>total = amount * (1 + rate/100)</a:t>
            </a:r>
            <a:r>
              <a:rPr lang="en-US" sz="1400" baseline="30000" dirty="0">
                <a:latin typeface="+mj-lt"/>
              </a:rPr>
              <a:t>years</a:t>
            </a:r>
            <a:endParaRPr lang="en-US" sz="1400" dirty="0">
              <a:latin typeface="+mj-lt"/>
            </a:endParaRPr>
          </a:p>
          <a:p>
            <a:endParaRPr lang="en-US" sz="1600" dirty="0"/>
          </a:p>
          <a:p>
            <a:r>
              <a:rPr lang="en-US" sz="1600" dirty="0"/>
              <a:t>alternatively, we could use a loop to calculate and display the amount earned after each year</a:t>
            </a:r>
          </a:p>
          <a:p>
            <a:endParaRPr lang="en-US" sz="1600" dirty="0"/>
          </a:p>
          <a:p>
            <a:pPr marL="920750" indent="0"/>
            <a:r>
              <a:rPr lang="en-US" sz="1200" dirty="0">
                <a:solidFill>
                  <a:srgbClr val="FF0000"/>
                </a:solidFill>
                <a:latin typeface="+mj-lt"/>
              </a:rPr>
              <a:t>total = 100;</a:t>
            </a:r>
          </a:p>
          <a:p>
            <a:pPr marL="920750" indent="0"/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+mj-lt"/>
              </a:rPr>
              <a:t>while (total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&lt; 200) {</a:t>
            </a:r>
          </a:p>
          <a:p>
            <a:pPr marL="920750" indent="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interest = total*(4/100);</a:t>
            </a:r>
          </a:p>
          <a:p>
            <a:pPr marL="920750" indent="0"/>
            <a:r>
              <a:rPr lang="en-US" sz="1200" dirty="0">
                <a:solidFill>
                  <a:srgbClr val="FF0000"/>
                </a:solidFill>
                <a:latin typeface="+mj-lt"/>
              </a:rPr>
              <a:t>    total = total + interest;</a:t>
            </a:r>
          </a:p>
          <a:p>
            <a:pPr marL="920750" indent="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</a:t>
            </a:r>
          </a:p>
          <a:p>
            <a:pPr marL="920750" indent="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outputP.innerHTML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=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outputP.innerHTML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+ '&lt;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br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&gt;' + total;</a:t>
            </a:r>
          </a:p>
          <a:p>
            <a:pPr marL="920750" indent="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}</a:t>
            </a:r>
          </a:p>
          <a:p>
            <a:endParaRPr lang="en-US" sz="1600" dirty="0"/>
          </a:p>
          <a:p>
            <a:pPr lvl="1"/>
            <a:r>
              <a:rPr lang="en-US" sz="1400" dirty="0"/>
              <a:t>here, the variable </a:t>
            </a:r>
            <a:r>
              <a:rPr lang="en-US" sz="1400" dirty="0">
                <a:latin typeface="+mj-lt"/>
              </a:rPr>
              <a:t>total</a:t>
            </a:r>
            <a:r>
              <a:rPr lang="en-US" sz="1400" dirty="0"/>
              <a:t> maintains the sum of the money earned each year</a:t>
            </a:r>
          </a:p>
          <a:p>
            <a:pPr lvl="1"/>
            <a:r>
              <a:rPr lang="en-US" sz="1400" dirty="0"/>
              <a:t>a </a:t>
            </a:r>
            <a:r>
              <a:rPr lang="en-US" sz="1400" i="1" dirty="0"/>
              <a:t>sum</a:t>
            </a:r>
            <a:r>
              <a:rPr lang="en-US" sz="1400" dirty="0"/>
              <a:t> is similar to a </a:t>
            </a:r>
            <a:r>
              <a:rPr lang="en-US" sz="1400" i="1" dirty="0"/>
              <a:t>counter</a:t>
            </a:r>
            <a:r>
              <a:rPr lang="en-US" sz="1400" dirty="0"/>
              <a:t> in that both are initialized and added to repeatedly </a:t>
            </a:r>
          </a:p>
          <a:p>
            <a:pPr lvl="2"/>
            <a:r>
              <a:rPr lang="en-US" sz="1200" dirty="0"/>
              <a:t>the difference is that a counter goes up by 1, while a sum can change by any amount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979DC-4379-254C-A6FD-2C16FDB12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2897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93624864-FBA2-6A43-8CEA-C7AAB80866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781800" cy="762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Compound Interest 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B6C876-D121-D443-BA12-A9CB74DB3B38}"/>
              </a:ext>
            </a:extLst>
          </p:cNvPr>
          <p:cNvSpPr txBox="1"/>
          <p:nvPr/>
        </p:nvSpPr>
        <p:spPr>
          <a:xfrm>
            <a:off x="6099243" y="4953000"/>
            <a:ext cx="2819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year</a:t>
            </a:r>
            <a:r>
              <a:rPr lang="en-US" sz="1400" dirty="0"/>
              <a:t> is a counter that controls the loop</a:t>
            </a:r>
          </a:p>
          <a:p>
            <a:endParaRPr lang="en-US" sz="1400" dirty="0"/>
          </a:p>
          <a:p>
            <a:r>
              <a:rPr lang="en-US" sz="1400" dirty="0">
                <a:latin typeface="+mj-lt"/>
              </a:rPr>
              <a:t>total</a:t>
            </a:r>
            <a:r>
              <a:rPr lang="en-US" sz="1400" dirty="0"/>
              <a:t> is a sum that keeps track of the money earned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ucida Console" panose="020B060904050402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925357-6150-6249-9CE7-CAE6A0DEB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79B9B709-81A5-F94D-A723-5E1A3923A5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0443" y="1176020"/>
            <a:ext cx="5638800" cy="55295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Table&#10;&#10;Description automatically generated with medium confidence">
            <a:extLst>
              <a:ext uri="{FF2B5EF4-FFF2-40B4-BE49-F238E27FC236}">
                <a16:creationId xmlns:a16="http://schemas.microsoft.com/office/drawing/2014/main" id="{508BDC24-541C-054B-8307-8364D269BD8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76800" y="914400"/>
            <a:ext cx="427854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3077C0F9-90E7-2142-9A34-4FC6951F56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Conditional Repetition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DD7E7B52-D3AA-6A40-983B-DD2413F58F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82000" cy="19050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an if statement is known as a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control statement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it is used to control the execution of other JavaScript statements</a:t>
            </a: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provides for conditional execution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is useful for solving problems that involve choices</a:t>
            </a:r>
          </a:p>
          <a:p>
            <a:pPr lvl="2" eaLnBrk="1" hangingPunct="1"/>
            <a:r>
              <a:rPr lang="en-US" altLang="en-US" sz="1200" i="1" dirty="0">
                <a:ea typeface="ＭＳ Ｐゴシック" panose="020B0600070205080204" pitchFamily="34" charset="-128"/>
              </a:rPr>
              <a:t>either do this or don't, based on some condition</a:t>
            </a:r>
            <a:r>
              <a:rPr lang="en-US" altLang="en-US" sz="1200" dirty="0">
                <a:ea typeface="ＭＳ Ｐゴシック" panose="020B0600070205080204" pitchFamily="34" charset="-128"/>
              </a:rPr>
              <a:t> (if)</a:t>
            </a:r>
          </a:p>
          <a:p>
            <a:pPr lvl="2" eaLnBrk="1" hangingPunct="1"/>
            <a:r>
              <a:rPr lang="en-US" altLang="en-US" sz="1200" i="1" dirty="0">
                <a:ea typeface="ＭＳ Ｐゴシック" panose="020B0600070205080204" pitchFamily="34" charset="-128"/>
              </a:rPr>
              <a:t>either do this or do that, based on some condition</a:t>
            </a:r>
            <a:r>
              <a:rPr lang="en-US" altLang="en-US" sz="1200" dirty="0">
                <a:ea typeface="ＭＳ Ｐゴシック" panose="020B0600070205080204" pitchFamily="34" charset="-128"/>
              </a:rPr>
              <a:t> (if-else)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2404" name="Rectangle 4">
            <a:extLst>
              <a:ext uri="{FF2B5EF4-FFF2-40B4-BE49-F238E27FC236}">
                <a16:creationId xmlns:a16="http://schemas.microsoft.com/office/drawing/2014/main" id="{584E47C3-7B51-A341-8CA3-D95AE1FC2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33800"/>
            <a:ext cx="838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/>
              <a:t>closely related to the concept of conditional execution is </a:t>
            </a:r>
            <a:r>
              <a:rPr lang="en-US" altLang="en-US" sz="1600" i="1" dirty="0"/>
              <a:t>conditional repetition</a:t>
            </a:r>
          </a:p>
          <a:p>
            <a:pPr lvl="1" eaLnBrk="1" hangingPunct="1"/>
            <a:r>
              <a:rPr lang="en-US" altLang="en-US" sz="1400" dirty="0"/>
              <a:t>many problems involve repeating some task over and over until a specific condition is met</a:t>
            </a:r>
          </a:p>
          <a:p>
            <a:pPr lvl="1" eaLnBrk="1" hangingPunct="1"/>
            <a:endParaRPr lang="en-US" altLang="en-US" sz="1400" dirty="0"/>
          </a:p>
          <a:p>
            <a:pPr marL="457200" lvl="1" indent="0" eaLnBrk="1" hangingPunct="1">
              <a:buNone/>
            </a:pPr>
            <a:r>
              <a:rPr lang="en-US" altLang="en-US" sz="1400" dirty="0"/>
              <a:t>e.g., rolling dice a set number of times and generating statistics</a:t>
            </a:r>
          </a:p>
          <a:p>
            <a:pPr marL="457200" lvl="1" indent="0" eaLnBrk="1" hangingPunct="1">
              <a:buNone/>
            </a:pPr>
            <a:r>
              <a:rPr lang="en-US" altLang="en-US" sz="1400" dirty="0"/>
              <a:t>e.g., calculating compound interest on an investment over years</a:t>
            </a:r>
          </a:p>
          <a:p>
            <a:pPr marL="457200" lvl="1" indent="0" eaLnBrk="1" hangingPunct="1">
              <a:buNone/>
            </a:pPr>
            <a:r>
              <a:rPr lang="en-US" altLang="en-US" sz="1400" dirty="0"/>
              <a:t>e.g., simulating successive waves in the spread of a disease</a:t>
            </a:r>
          </a:p>
          <a:p>
            <a:pPr marL="457200" lvl="1" indent="0" eaLnBrk="1" hangingPunct="1">
              <a:buNone/>
            </a:pPr>
            <a:endParaRPr lang="en-US" altLang="en-US" sz="1400" dirty="0"/>
          </a:p>
          <a:p>
            <a:pPr lvl="1" eaLnBrk="1" hangingPunct="1"/>
            <a:r>
              <a:rPr lang="en-US" altLang="en-US" sz="1400" dirty="0"/>
              <a:t>in JavaScript, </a:t>
            </a:r>
            <a:r>
              <a:rPr lang="en-US" altLang="en-US" sz="1400" i="1" dirty="0"/>
              <a:t>while loops</a:t>
            </a:r>
            <a:r>
              <a:rPr lang="en-US" altLang="en-US" sz="1400" dirty="0"/>
              <a:t> provide for conditional repetition</a:t>
            </a:r>
          </a:p>
          <a:p>
            <a:pPr lvl="1" eaLnBrk="1" hangingPunct="1"/>
            <a:endParaRPr lang="en-US" altLang="en-US" sz="14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CB1AC0-20DE-4845-B374-2DB99C50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4C24BDD1-22BF-AD41-B74D-ED07A192BE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While Loops</a:t>
            </a:r>
          </a:p>
        </p:txBody>
      </p:sp>
      <p:sp>
        <p:nvSpPr>
          <p:cNvPr id="33794" name="Rectangle 5">
            <a:extLst>
              <a:ext uri="{FF2B5EF4-FFF2-40B4-BE49-F238E27FC236}">
                <a16:creationId xmlns:a16="http://schemas.microsoft.com/office/drawing/2014/main" id="{E1D05D28-0D6E-EF44-A921-29E49C0AEE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24384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a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while loop</a:t>
            </a:r>
            <a:r>
              <a:rPr lang="en-US" altLang="en-US" sz="1600" dirty="0">
                <a:ea typeface="ＭＳ Ｐゴシック" panose="020B0600070205080204" pitchFamily="34" charset="-128"/>
              </a:rPr>
              <a:t> resembles an if statement in that its behavior is dependent on a Boolean condition  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however, the statements inside a while loop’s curly braces (a.k.a. the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loop body</a:t>
            </a:r>
            <a:r>
              <a:rPr lang="en-US" altLang="en-US" sz="1400" dirty="0">
                <a:ea typeface="ＭＳ Ｐゴシック" panose="020B0600070205080204" pitchFamily="34" charset="-128"/>
              </a:rPr>
              <a:t>) are executed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repeatedly</a:t>
            </a:r>
            <a:r>
              <a:rPr lang="en-US" altLang="en-US" sz="1400" dirty="0">
                <a:ea typeface="ＭＳ Ｐゴシック" panose="020B0600070205080204" pitchFamily="34" charset="-128"/>
              </a:rPr>
              <a:t> as long as the condition remains true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general form:</a:t>
            </a: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3" eaLnBrk="1" hangingPunct="1">
              <a:buFont typeface="Wingdings" pitchFamily="2" charset="2"/>
              <a:buNone/>
            </a:pPr>
            <a:r>
              <a:rPr lang="en-US" altLang="en-US" dirty="0">
                <a:solidFill>
                  <a:srgbClr val="7F7F7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while (BOOLEAN_TEST) {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altLang="en-US" dirty="0">
                <a:solidFill>
                  <a:srgbClr val="7F7F7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    STATEMENTS_EXECUTED_AS_LONG_AS_TRUE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altLang="en-US" dirty="0">
                <a:solidFill>
                  <a:srgbClr val="7F7F7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}</a:t>
            </a:r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D365F681-4E9A-7545-A782-FD2211B8F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114800"/>
            <a:ext cx="845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8572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/>
              <a:t>when the browser encounters a while loop, it first evaluates the Boolean test</a:t>
            </a:r>
          </a:p>
          <a:p>
            <a:pPr lvl="1" eaLnBrk="1" hangingPunct="1"/>
            <a:r>
              <a:rPr lang="en-US" altLang="en-US" sz="1400" dirty="0"/>
              <a:t>if the test succeeds, then the statements inside the loop are executed in order, </a:t>
            </a:r>
            <a:r>
              <a:rPr lang="en-US" altLang="en-US" sz="1400" i="1" dirty="0"/>
              <a:t>just like an if statement</a:t>
            </a:r>
          </a:p>
          <a:p>
            <a:pPr lvl="1" eaLnBrk="1" hangingPunct="1"/>
            <a:r>
              <a:rPr lang="en-US" altLang="en-US" sz="1400" dirty="0"/>
              <a:t>once all the statements have been executed, program control returns to the beginning of the loop</a:t>
            </a:r>
          </a:p>
          <a:p>
            <a:pPr lvl="1" eaLnBrk="1" hangingPunct="1"/>
            <a:r>
              <a:rPr lang="en-US" altLang="en-US" sz="1400" dirty="0"/>
              <a:t>the loop test is evaluated again, and if it succeeds, the loop body statements are executed </a:t>
            </a:r>
            <a:r>
              <a:rPr lang="en-US" altLang="en-US" sz="1400" i="1" dirty="0"/>
              <a:t>again</a:t>
            </a:r>
          </a:p>
          <a:p>
            <a:pPr lvl="1" eaLnBrk="1" hangingPunct="1"/>
            <a:r>
              <a:rPr lang="en-US" altLang="en-US" sz="1400" dirty="0"/>
              <a:t>this process repeats until the Boolean test fails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12EEBA-E94D-2F4C-B8B0-386EB4C7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F6D0804F-431C-C048-AD0D-F9AE43812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While Loop Example</a:t>
            </a: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FECD31AC-CF2E-1E48-B57D-0BE44D5FEB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example: suppose we want to display a countdown (from 10 down to 1)</a:t>
            </a:r>
          </a:p>
          <a:p>
            <a:pPr eaLnBrk="1" hangingPunct="1">
              <a:defRPr/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 marL="919163" lvl="3" indent="-230188" eaLnBrk="1" hangingPunct="1">
              <a:buNone/>
            </a:pPr>
            <a:r>
              <a:rPr lang="en-US" altLang="en-US" sz="1200" dirty="0">
                <a:solidFill>
                  <a:srgbClr val="7F7F7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count = 10;</a:t>
            </a:r>
          </a:p>
          <a:p>
            <a:pPr marL="919163" lvl="3" indent="-230188" eaLnBrk="1" hangingPunct="1">
              <a:buNone/>
            </a:pPr>
            <a:r>
              <a:rPr lang="en-US" altLang="en-US" sz="1200" dirty="0">
                <a:solidFill>
                  <a:srgbClr val="7F7F7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while (count &gt; 0) {</a:t>
            </a:r>
          </a:p>
          <a:p>
            <a:pPr marL="919163" lvl="3" indent="-230188" eaLnBrk="1" hangingPunct="1">
              <a:buNone/>
            </a:pPr>
            <a:r>
              <a:rPr lang="en-US" altLang="en-US" sz="1200" dirty="0">
                <a:solidFill>
                  <a:srgbClr val="7F7F7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    alert(count);</a:t>
            </a:r>
          </a:p>
          <a:p>
            <a:pPr marL="919163" lvl="3" indent="-230188" eaLnBrk="1" hangingPunct="1">
              <a:buNone/>
            </a:pPr>
            <a:r>
              <a:rPr lang="en-US" altLang="en-US" sz="1200" dirty="0">
                <a:solidFill>
                  <a:srgbClr val="7F7F7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    count = count – 1;</a:t>
            </a:r>
          </a:p>
          <a:p>
            <a:pPr marL="919163" lvl="3" indent="-230188" eaLnBrk="1" hangingPunct="1">
              <a:buNone/>
            </a:pPr>
            <a:r>
              <a:rPr lang="en-US" altLang="en-US" sz="1200" dirty="0">
                <a:solidFill>
                  <a:srgbClr val="7F7F7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}</a:t>
            </a:r>
          </a:p>
          <a:p>
            <a:pPr marL="919163" lvl="3" indent="-230188" eaLnBrk="1" hangingPunct="1">
              <a:buNone/>
            </a:pPr>
            <a:r>
              <a:rPr lang="en-US" altLang="en-US" sz="1200" dirty="0">
                <a:solidFill>
                  <a:srgbClr val="7F7F7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alert('BLASTOFF!');</a:t>
            </a:r>
            <a:endParaRPr lang="en-US" altLang="en-US" sz="1200" dirty="0"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809625" lvl="0" indent="-339725">
              <a:buSzPct val="100000"/>
              <a:buFont typeface="Wingdings" pitchFamily="2" charset="2"/>
              <a:buChar char="§"/>
            </a:pPr>
            <a:r>
              <a:rPr lang="en-US" sz="1400" dirty="0"/>
              <a:t>before the loop begins:</a:t>
            </a:r>
          </a:p>
          <a:p>
            <a:pPr marL="1203325" lvl="1" indent="-339725">
              <a:buNone/>
            </a:pPr>
            <a:r>
              <a:rPr lang="en-US" sz="1200" dirty="0">
                <a:solidFill>
                  <a:srgbClr val="FF0000"/>
                </a:solidFill>
              </a:rPr>
              <a:t>	count = 10 </a:t>
            </a:r>
            <a:endParaRPr lang="en-US" sz="1000" dirty="0"/>
          </a:p>
          <a:p>
            <a:pPr marL="809625" lvl="0" indent="-339725">
              <a:buSzPct val="100000"/>
              <a:buFont typeface="Wingdings" pitchFamily="2" charset="2"/>
              <a:buChar char="§"/>
            </a:pPr>
            <a:r>
              <a:rPr lang="en-US" sz="1400" dirty="0"/>
              <a:t>try the test: since 10 &gt; 0, the statements are executed:</a:t>
            </a:r>
          </a:p>
          <a:p>
            <a:pPr marL="1203325" lvl="1" indent="-339725">
              <a:buNone/>
            </a:pPr>
            <a:r>
              <a:rPr lang="en-US" sz="1200" dirty="0">
                <a:solidFill>
                  <a:srgbClr val="FF0000"/>
                </a:solidFill>
              </a:rPr>
              <a:t>	</a:t>
            </a:r>
            <a:r>
              <a:rPr lang="en-US" sz="1200" i="1" dirty="0">
                <a:solidFill>
                  <a:srgbClr val="FF0000"/>
                </a:solidFill>
              </a:rPr>
              <a:t>alert window displays 10;    </a:t>
            </a:r>
            <a:r>
              <a:rPr lang="en-US" sz="1200" dirty="0">
                <a:solidFill>
                  <a:srgbClr val="FF0000"/>
                </a:solidFill>
              </a:rPr>
              <a:t>count = 10 – 1 = 9</a:t>
            </a:r>
            <a:endParaRPr lang="en-US" sz="1000" dirty="0"/>
          </a:p>
          <a:p>
            <a:pPr marL="809625" lvl="0" indent="-339725">
              <a:buSzPct val="100000"/>
              <a:buFont typeface="Wingdings" pitchFamily="2" charset="2"/>
              <a:buChar char="§"/>
            </a:pPr>
            <a:r>
              <a:rPr lang="en-US" sz="1400" dirty="0"/>
              <a:t>repeat the test: since 9 &gt; 0, the statements are again executed:</a:t>
            </a:r>
          </a:p>
          <a:p>
            <a:pPr marL="1203325" lvl="1" indent="-339725">
              <a:buNone/>
            </a:pPr>
            <a:r>
              <a:rPr lang="en-US" sz="1000" dirty="0">
                <a:solidFill>
                  <a:srgbClr val="FF0000"/>
                </a:solidFill>
              </a:rPr>
              <a:t>	</a:t>
            </a:r>
            <a:r>
              <a:rPr lang="en-US" sz="1200" i="1" dirty="0">
                <a:solidFill>
                  <a:srgbClr val="FF0000"/>
                </a:solidFill>
              </a:rPr>
              <a:t>alert window displays 9;    </a:t>
            </a:r>
            <a:r>
              <a:rPr lang="en-US" sz="1200" dirty="0">
                <a:solidFill>
                  <a:srgbClr val="FF0000"/>
                </a:solidFill>
              </a:rPr>
              <a:t>count = 9 – 1 = 8</a:t>
            </a:r>
          </a:p>
          <a:p>
            <a:pPr marL="809625" lvl="0" indent="-339725">
              <a:buSzPct val="100000"/>
              <a:buFont typeface="Wingdings" pitchFamily="2" charset="2"/>
              <a:buChar char="§"/>
            </a:pPr>
            <a:r>
              <a:rPr lang="en-US" sz="1400" dirty="0"/>
              <a:t>repeat the test: since 8 &gt; 0, the statements are again executed:</a:t>
            </a:r>
          </a:p>
          <a:p>
            <a:pPr marL="1203325" lvl="1" indent="-339725">
              <a:buNone/>
            </a:pPr>
            <a:r>
              <a:rPr lang="en-US" sz="1000" dirty="0">
                <a:solidFill>
                  <a:srgbClr val="FF0000"/>
                </a:solidFill>
              </a:rPr>
              <a:t>	</a:t>
            </a:r>
            <a:r>
              <a:rPr lang="en-US" sz="1200" i="1" dirty="0">
                <a:solidFill>
                  <a:srgbClr val="FF0000"/>
                </a:solidFill>
              </a:rPr>
              <a:t>alert window displays 8;    </a:t>
            </a:r>
            <a:r>
              <a:rPr lang="en-US" sz="1200" dirty="0">
                <a:solidFill>
                  <a:srgbClr val="FF0000"/>
                </a:solidFill>
              </a:rPr>
              <a:t>count = 8 – 1 = 7</a:t>
            </a:r>
          </a:p>
          <a:p>
            <a:pPr marL="1203325" lvl="1" indent="-339725">
              <a:buNone/>
            </a:pPr>
            <a:r>
              <a:rPr lang="en-US" sz="1200" dirty="0"/>
              <a:t>. . .</a:t>
            </a:r>
          </a:p>
          <a:p>
            <a:pPr marL="809625" lvl="0" indent="-339725">
              <a:buSzPct val="100000"/>
              <a:buFont typeface="Wingdings" pitchFamily="2" charset="2"/>
              <a:buChar char="§"/>
            </a:pPr>
            <a:r>
              <a:rPr lang="en-US" sz="1400" dirty="0"/>
              <a:t>repeat the test: since 1 &gt; 0, the statements are again executed:</a:t>
            </a:r>
          </a:p>
          <a:p>
            <a:pPr marL="1203325" lvl="1" indent="-339725">
              <a:buNone/>
            </a:pPr>
            <a:r>
              <a:rPr lang="en-US" sz="1200" i="1" dirty="0">
                <a:solidFill>
                  <a:srgbClr val="FF0000"/>
                </a:solidFill>
              </a:rPr>
              <a:t>	alert window displays 1;    </a:t>
            </a:r>
            <a:r>
              <a:rPr lang="en-US" sz="1200" dirty="0">
                <a:solidFill>
                  <a:srgbClr val="FF0000"/>
                </a:solidFill>
              </a:rPr>
              <a:t>count = 1 – 1 = 0</a:t>
            </a:r>
          </a:p>
          <a:p>
            <a:pPr marL="803275" indent="-338138" eaLnBrk="1" hangingPunct="1">
              <a:buSzPct val="100000"/>
              <a:buFont typeface="Wingdings" pitchFamily="2" charset="2"/>
              <a:buChar char="§"/>
              <a:defRPr/>
            </a:pPr>
            <a:r>
              <a:rPr lang="en-US" sz="1400" dirty="0"/>
              <a:t>repeat the test: since 0 ≯ 0, the loop terminates:</a:t>
            </a:r>
          </a:p>
          <a:p>
            <a:pPr marL="1201738" lvl="1" indent="0" eaLnBrk="1" hangingPunct="1">
              <a:buNone/>
              <a:defRPr/>
            </a:pPr>
            <a:r>
              <a:rPr lang="en-US" sz="1200" i="1" dirty="0">
                <a:solidFill>
                  <a:srgbClr val="FF0000"/>
                </a:solidFill>
              </a:rPr>
              <a:t>alert window displays BLASTOFF!</a:t>
            </a:r>
          </a:p>
          <a:p>
            <a:pPr eaLnBrk="1" hangingPunct="1"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350AF6-69D8-C245-8E40-12D203ABB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93624864-FBA2-6A43-8CEA-C7AAB80866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781800" cy="762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Countdown (v. 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B6C876-D121-D443-BA12-A9CB74DB3B38}"/>
              </a:ext>
            </a:extLst>
          </p:cNvPr>
          <p:cNvSpPr txBox="1"/>
          <p:nvPr/>
        </p:nvSpPr>
        <p:spPr>
          <a:xfrm>
            <a:off x="5511800" y="5412596"/>
            <a:ext cx="3048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works, but tedious since the user must close each </a:t>
            </a:r>
            <a:r>
              <a:rPr lang="en-US" sz="1400" dirty="0">
                <a:latin typeface="+mj-lt"/>
              </a:rPr>
              <a:t>alert</a:t>
            </a:r>
            <a:r>
              <a:rPr lang="en-US" sz="1400" dirty="0"/>
              <a:t> window</a:t>
            </a:r>
          </a:p>
          <a:p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D7ED64-D54B-0C43-9197-19015401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7BBF00C-1F46-8446-AEB3-008C125E68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5029200" cy="47381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8D5168-1DDF-0E41-A342-A0D085DAB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350" y="950104"/>
            <a:ext cx="5029200" cy="2478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88543D-594F-BB41-80CE-40B7A176C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350" y="2971800"/>
            <a:ext cx="5029200" cy="2478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2DA44-A5C7-2240-A4E5-C378EDA9E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355B8-E006-4E49-AEB3-D2B2867BD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124199"/>
          </a:xfrm>
        </p:spPr>
        <p:txBody>
          <a:bodyPr/>
          <a:lstStyle/>
          <a:p>
            <a:r>
              <a:rPr lang="en-US" sz="1600" dirty="0"/>
              <a:t>similarly, suppose we want to repeatedly flip a coin until get HEADS</a:t>
            </a:r>
          </a:p>
          <a:p>
            <a:pPr lvl="1"/>
            <a:r>
              <a:rPr lang="en-US" sz="1400" dirty="0"/>
              <a:t>can simulate a flip by calling the </a:t>
            </a:r>
            <a:r>
              <a:rPr lang="en-US" sz="1400" dirty="0" err="1">
                <a:latin typeface="+mj-lt"/>
              </a:rPr>
              <a:t>RandomOneOf</a:t>
            </a:r>
            <a:r>
              <a:rPr lang="en-US" sz="1400" dirty="0"/>
              <a:t> function from </a:t>
            </a:r>
            <a:r>
              <a:rPr lang="en-US" sz="1400" dirty="0" err="1">
                <a:latin typeface="+mj-lt"/>
              </a:rPr>
              <a:t>random.js</a:t>
            </a:r>
            <a:r>
              <a:rPr lang="en-US" sz="1400" dirty="0">
                <a:latin typeface="+mj-lt"/>
              </a:rPr>
              <a:t> </a:t>
            </a:r>
          </a:p>
          <a:p>
            <a:endParaRPr lang="en-US" sz="1600" dirty="0"/>
          </a:p>
          <a:p>
            <a:pPr marL="920750" indent="0"/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Menlo" panose="020B0609030804020204" pitchFamily="49" charset="0"/>
              </a:rPr>
              <a:t>flip = </a:t>
            </a:r>
            <a:r>
              <a:rPr lang="en-US" alt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Menlo" panose="020B0609030804020204" pitchFamily="49" charset="0"/>
              </a:rPr>
              <a:t>RandomOneOf</a:t>
            </a: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Menlo" panose="020B0609030804020204" pitchFamily="49" charset="0"/>
              </a:rPr>
              <a:t>(['HEADS', 'TAILS']);</a:t>
            </a:r>
          </a:p>
          <a:p>
            <a:pPr marL="920750" indent="0"/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Menlo" panose="020B0609030804020204" pitchFamily="49" charset="0"/>
              </a:rPr>
              <a:t>while (flip != 'HEADS') { </a:t>
            </a:r>
          </a:p>
          <a:p>
            <a:pPr marL="920750" indent="0"/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Menlo" panose="020B0609030804020204" pitchFamily="49" charset="0"/>
              </a:rPr>
              <a:t>    alert(flip);  </a:t>
            </a:r>
          </a:p>
          <a:p>
            <a:pPr marL="920750" indent="0"/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Menlo" panose="020B0609030804020204" pitchFamily="49" charset="0"/>
              </a:rPr>
              <a:t>    flip = </a:t>
            </a:r>
            <a:r>
              <a:rPr lang="en-US" alt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Menlo" panose="020B0609030804020204" pitchFamily="49" charset="0"/>
              </a:rPr>
              <a:t>RandomOneOf</a:t>
            </a: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Menlo" panose="020B0609030804020204" pitchFamily="49" charset="0"/>
              </a:rPr>
              <a:t>(['HEADS', 'TAILS']);         </a:t>
            </a:r>
          </a:p>
          <a:p>
            <a:pPr marL="920750" indent="0"/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Menlo" panose="020B0609030804020204" pitchFamily="49" charset="0"/>
              </a:rPr>
              <a:t>}          </a:t>
            </a:r>
          </a:p>
          <a:p>
            <a:pPr marL="920750" indent="0"/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Menlo" panose="020B0609030804020204" pitchFamily="49" charset="0"/>
              </a:rPr>
              <a:t>alert(flip);</a:t>
            </a: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why is the final </a:t>
            </a:r>
            <a:r>
              <a:rPr lang="en-US" sz="1600" dirty="0">
                <a:latin typeface="+mj-lt"/>
              </a:rPr>
              <a:t>alert</a:t>
            </a:r>
            <a:r>
              <a:rPr lang="en-US" sz="1600" dirty="0"/>
              <a:t> statement there?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EAB94-F1FE-0F48-AFB8-99A15A7AE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CDDEDDE-F6E4-384C-B89D-53BCC675B847}"/>
              </a:ext>
            </a:extLst>
          </p:cNvPr>
          <p:cNvSpPr txBox="1">
            <a:spLocks/>
          </p:cNvSpPr>
          <p:nvPr/>
        </p:nvSpPr>
        <p:spPr bwMode="auto">
          <a:xfrm>
            <a:off x="444230" y="4495800"/>
            <a:ext cx="822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lvl="1"/>
            <a:r>
              <a:rPr lang="en-US" sz="1400" kern="0" dirty="0"/>
              <a:t>without it, the last flip will not be displayed</a:t>
            </a:r>
          </a:p>
          <a:p>
            <a:pPr lvl="1"/>
            <a:endParaRPr lang="en-US" sz="1400" kern="0" dirty="0"/>
          </a:p>
          <a:p>
            <a:pPr lvl="1"/>
            <a:r>
              <a:rPr lang="en-US" sz="1400" kern="0" dirty="0"/>
              <a:t>suppose the first flip is HEADS</a:t>
            </a:r>
          </a:p>
          <a:p>
            <a:pPr lvl="1"/>
            <a:r>
              <a:rPr lang="en-US" sz="1400" kern="0" dirty="0"/>
              <a:t>then while test fails and the code inside the loop is never executed</a:t>
            </a:r>
          </a:p>
          <a:p>
            <a:pPr lvl="1"/>
            <a:r>
              <a:rPr lang="en-US" sz="1400" kern="0" dirty="0"/>
              <a:t>without the final </a:t>
            </a:r>
            <a:r>
              <a:rPr lang="en-US" sz="1400" kern="0" dirty="0">
                <a:latin typeface="+mj-lt"/>
              </a:rPr>
              <a:t>alert</a:t>
            </a:r>
            <a:r>
              <a:rPr lang="en-US" sz="1400" kern="0" dirty="0"/>
              <a:t> statement, nothing would be displayed</a:t>
            </a:r>
          </a:p>
          <a:p>
            <a:endParaRPr lang="en-US" sz="1600" kern="0" dirty="0"/>
          </a:p>
          <a:p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186109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93624864-FBA2-6A43-8CEA-C7AAB80866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781800" cy="762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Flips (v. 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B6C876-D121-D443-BA12-A9CB74DB3B38}"/>
              </a:ext>
            </a:extLst>
          </p:cNvPr>
          <p:cNvSpPr txBox="1"/>
          <p:nvPr/>
        </p:nvSpPr>
        <p:spPr>
          <a:xfrm>
            <a:off x="5791200" y="3733800"/>
            <a:ext cx="2692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again, tedious since the user must close each </a:t>
            </a:r>
            <a:r>
              <a:rPr lang="en-US" sz="1400" dirty="0">
                <a:latin typeface="+mj-lt"/>
              </a:rPr>
              <a:t>alert</a:t>
            </a:r>
            <a:r>
              <a:rPr lang="en-US" sz="1400" dirty="0"/>
              <a:t> window</a:t>
            </a:r>
          </a:p>
          <a:p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D7ED64-D54B-0C43-9197-19015401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E0D0BE6-673A-D14E-A6B3-210B37C63E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2362200"/>
            <a:ext cx="5257800" cy="42120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86B16F4-AF72-884D-ADDA-B8B040A73BA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1027112"/>
            <a:ext cx="5943600" cy="267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0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9A1D2C10-BD76-084D-8FF7-6A16F29D3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Infinite Loops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1747308C-0C51-7D43-ACF5-1C04EACFCA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the browser will repeatedly execute statements in the body of a while loop</a:t>
            </a: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as long as the loop test succeeds (evaluates to true)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it is possible that the test will always succeed and the loop will run forever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e.g., suppose the line that updates the flip is accidentally removed</a:t>
            </a: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2" eaLnBrk="1" hangingPunct="1">
              <a:buFont typeface="Wingdings" pitchFamily="2" charset="2"/>
              <a:buNone/>
            </a:pPr>
            <a:endParaRPr lang="en-US" altLang="en-US" sz="1400" dirty="0">
              <a:solidFill>
                <a:srgbClr val="7F7F7F"/>
              </a:solidFill>
              <a:latin typeface="Lucida Console" panose="020B06090405040202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en-US" sz="1400" dirty="0">
              <a:solidFill>
                <a:srgbClr val="7F7F7F"/>
              </a:solidFill>
              <a:latin typeface="Lucida Console" panose="020B06090405040202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en-US" sz="1400" dirty="0">
              <a:solidFill>
                <a:srgbClr val="7F7F7F"/>
              </a:solidFill>
              <a:latin typeface="Lucida Console" panose="020B06090405040202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 loop that runs forever is known as an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infinite loop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to guard against infinite loops, make sure that some part of the loop test changes inside the loop </a:t>
            </a:r>
          </a:p>
          <a:p>
            <a:pPr lvl="2" eaLnBrk="1" hangingPunct="1"/>
            <a:r>
              <a:rPr lang="en-US" altLang="en-US" sz="1200" dirty="0">
                <a:ea typeface="ＭＳ Ｐゴシック" panose="020B0600070205080204" pitchFamily="34" charset="-128"/>
              </a:rPr>
              <a:t>in the above example, </a:t>
            </a:r>
            <a:r>
              <a:rPr lang="en-US" altLang="en-US" sz="1200" dirty="0">
                <a:latin typeface="Lucida Console" panose="020B0609040504020204" pitchFamily="49" charset="0"/>
                <a:ea typeface="ＭＳ Ｐゴシック" panose="020B0600070205080204" pitchFamily="34" charset="-128"/>
              </a:rPr>
              <a:t>flip </a:t>
            </a:r>
            <a:r>
              <a:rPr lang="en-US" altLang="en-US" sz="1200" dirty="0">
                <a:ea typeface="ＭＳ Ｐゴシック" panose="020B0600070205080204" pitchFamily="34" charset="-128"/>
              </a:rPr>
              <a:t>is not updated in the loop so there is no chance of terminating once the loop starts</a:t>
            </a:r>
          </a:p>
          <a:p>
            <a:pPr lvl="2" eaLnBrk="1" hangingPunct="1"/>
            <a:endParaRPr lang="en-US" altLang="en-US" sz="12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an infinite loop may freeze up the browser</a:t>
            </a:r>
          </a:p>
          <a:p>
            <a:pPr lvl="2" eaLnBrk="1" hangingPunct="1"/>
            <a:r>
              <a:rPr lang="en-US" altLang="en-US" sz="1200" dirty="0">
                <a:ea typeface="ＭＳ Ｐゴシック" panose="020B0600070205080204" pitchFamily="34" charset="-128"/>
              </a:rPr>
              <a:t>sometimes, clicking the Stop button will suffice to interrupt the browser</a:t>
            </a:r>
          </a:p>
          <a:p>
            <a:pPr lvl="2" eaLnBrk="1" hangingPunct="1"/>
            <a:r>
              <a:rPr lang="en-US" altLang="en-US" sz="1200" dirty="0">
                <a:ea typeface="ＭＳ Ｐゴシック" panose="020B0600070205080204" pitchFamily="34" charset="-128"/>
              </a:rPr>
              <a:t>other times, you may need to restart the browser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D0392A-6305-F44B-B747-E87E415D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EA7B93D4-29C8-5040-84DE-FC865BA114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307" y="2743200"/>
            <a:ext cx="3842385" cy="7378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A89E8-7D69-BD44-9BB5-AD222B34C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as Counters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45E66-27E0-DA4D-B7BE-6EFEBD1C3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600199"/>
          </a:xfrm>
        </p:spPr>
        <p:txBody>
          <a:bodyPr/>
          <a:lstStyle/>
          <a:p>
            <a:r>
              <a:rPr lang="en-US" sz="1600" dirty="0"/>
              <a:t>Chapter X6 introduced the concept of a </a:t>
            </a:r>
            <a:r>
              <a:rPr lang="en-US" sz="1600" i="1" dirty="0"/>
              <a:t>counter</a:t>
            </a:r>
          </a:p>
          <a:p>
            <a:pPr lvl="1"/>
            <a:r>
              <a:rPr lang="en-US" sz="1200" dirty="0"/>
              <a:t>there, the contents of a </a:t>
            </a:r>
            <a:r>
              <a:rPr lang="en-US" sz="1200" dirty="0">
                <a:latin typeface="+mj-lt"/>
              </a:rPr>
              <a:t>span</a:t>
            </a:r>
            <a:r>
              <a:rPr lang="en-US" sz="1200" dirty="0"/>
              <a:t> element were used to keep count of some event (e.g., dice roll)</a:t>
            </a:r>
          </a:p>
          <a:p>
            <a:pPr lvl="1"/>
            <a:endParaRPr lang="en-US" sz="1200" dirty="0"/>
          </a:p>
          <a:p>
            <a:r>
              <a:rPr lang="en-US" sz="1600" dirty="0"/>
              <a:t>variables can also serve as counters</a:t>
            </a:r>
          </a:p>
          <a:p>
            <a:pPr lvl="1"/>
            <a:r>
              <a:rPr lang="en-US" sz="1200" dirty="0"/>
              <a:t>variable counters are common with while loops</a:t>
            </a:r>
          </a:p>
          <a:p>
            <a:pPr lvl="1"/>
            <a:r>
              <a:rPr lang="en-US" sz="1200" dirty="0"/>
              <a:t>want to keep track of how often something occurs, but not see the results until the 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B6E7-FFCE-094B-BAFE-9B4FDCD50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66170" y="6324600"/>
            <a:ext cx="2133600" cy="457200"/>
          </a:xfrm>
        </p:spPr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1E8C1B-FC93-484E-B04F-89D1692C283A}"/>
              </a:ext>
            </a:extLst>
          </p:cNvPr>
          <p:cNvSpPr txBox="1">
            <a:spLocks/>
          </p:cNvSpPr>
          <p:nvPr/>
        </p:nvSpPr>
        <p:spPr bwMode="auto">
          <a:xfrm>
            <a:off x="457200" y="3306762"/>
            <a:ext cx="82296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600" kern="0" dirty="0"/>
              <a:t>e.g., flips page</a:t>
            </a:r>
          </a:p>
          <a:p>
            <a:pPr lvl="1"/>
            <a:r>
              <a:rPr lang="en-US" sz="1200" kern="0" dirty="0"/>
              <a:t>what is the point of displaying the flips? </a:t>
            </a:r>
          </a:p>
          <a:p>
            <a:pPr lvl="1"/>
            <a:r>
              <a:rPr lang="en-US" sz="1200" kern="0" dirty="0"/>
              <a:t>could just simulate them all and display the number needed to get HEADS</a:t>
            </a:r>
          </a:p>
          <a:p>
            <a:pPr lvl="1"/>
            <a:r>
              <a:rPr lang="en-US" sz="1200" kern="0" dirty="0"/>
              <a:t>use a variable to keep the count</a:t>
            </a:r>
          </a:p>
          <a:p>
            <a:pPr lvl="1"/>
            <a:endParaRPr lang="en-US" sz="1200" kern="0" dirty="0"/>
          </a:p>
          <a:p>
            <a:pPr marL="920750" indent="0"/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flip = </a:t>
            </a:r>
            <a:r>
              <a:rPr lang="en-US" sz="1200" kern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RandomOneOf</a:t>
            </a: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(['HEADS', 'TAILS']);</a:t>
            </a:r>
          </a:p>
          <a:p>
            <a:pPr marL="920750" indent="0"/>
            <a:r>
              <a:rPr lang="en-US" sz="1200" kern="0" dirty="0" err="1">
                <a:solidFill>
                  <a:srgbClr val="FF0000"/>
                </a:solidFill>
                <a:latin typeface="+mj-lt"/>
              </a:rPr>
              <a:t>numFlips</a:t>
            </a:r>
            <a:r>
              <a:rPr lang="en-US" sz="1200" kern="0" dirty="0">
                <a:solidFill>
                  <a:srgbClr val="FF0000"/>
                </a:solidFill>
                <a:latin typeface="+mj-lt"/>
              </a:rPr>
              <a:t> = 1;</a:t>
            </a:r>
          </a:p>
          <a:p>
            <a:pPr marL="920750" indent="0"/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while (flip != 'HEADS') {</a:t>
            </a:r>
          </a:p>
          <a:p>
            <a:pPr marL="920750" indent="0"/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flip = </a:t>
            </a:r>
            <a:r>
              <a:rPr lang="en-US" sz="1200" kern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RandomOneOf</a:t>
            </a: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(['HEADS', 'TAILS']);</a:t>
            </a:r>
          </a:p>
          <a:p>
            <a:pPr marL="920750" indent="0"/>
            <a:r>
              <a:rPr lang="en-US" sz="1200" kern="0" dirty="0">
                <a:solidFill>
                  <a:srgbClr val="FF0000"/>
                </a:solidFill>
                <a:latin typeface="+mj-lt"/>
              </a:rPr>
              <a:t>    </a:t>
            </a:r>
            <a:r>
              <a:rPr lang="en-US" sz="1200" kern="0" dirty="0" err="1">
                <a:solidFill>
                  <a:srgbClr val="FF0000"/>
                </a:solidFill>
                <a:latin typeface="+mj-lt"/>
              </a:rPr>
              <a:t>numFlips</a:t>
            </a:r>
            <a:r>
              <a:rPr lang="en-US" sz="1200" kern="0" dirty="0">
                <a:solidFill>
                  <a:srgbClr val="FF0000"/>
                </a:solidFill>
                <a:latin typeface="+mj-lt"/>
              </a:rPr>
              <a:t> = </a:t>
            </a:r>
            <a:r>
              <a:rPr lang="en-US" sz="1200" kern="0" dirty="0" err="1">
                <a:solidFill>
                  <a:srgbClr val="FF0000"/>
                </a:solidFill>
                <a:latin typeface="+mj-lt"/>
              </a:rPr>
              <a:t>numFlips</a:t>
            </a:r>
            <a:r>
              <a:rPr lang="en-US" sz="1200" kern="0" dirty="0">
                <a:solidFill>
                  <a:srgbClr val="FF0000"/>
                </a:solidFill>
                <a:latin typeface="+mj-lt"/>
              </a:rPr>
              <a:t> + 1;</a:t>
            </a:r>
          </a:p>
          <a:p>
            <a:pPr marL="920750" indent="0"/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}</a:t>
            </a:r>
          </a:p>
          <a:p>
            <a:pPr lvl="1"/>
            <a:endParaRPr lang="en-US" sz="1200" kern="0" dirty="0"/>
          </a:p>
          <a:p>
            <a:pPr lvl="1"/>
            <a:r>
              <a:rPr lang="en-US" sz="1200" kern="0" dirty="0"/>
              <a:t>when loop terminates, </a:t>
            </a:r>
            <a:r>
              <a:rPr lang="en-US" sz="1200" kern="0" dirty="0" err="1">
                <a:latin typeface="+mj-lt"/>
              </a:rPr>
              <a:t>numFlips</a:t>
            </a:r>
            <a:r>
              <a:rPr lang="en-US" sz="1200" kern="0" dirty="0"/>
              <a:t> will be the number of flips made</a:t>
            </a:r>
          </a:p>
        </p:txBody>
      </p:sp>
    </p:spTree>
    <p:extLst>
      <p:ext uri="{BB962C8B-B14F-4D97-AF65-F5344CB8AC3E}">
        <p14:creationId xmlns:p14="http://schemas.microsoft.com/office/powerpoint/2010/main" val="207480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1816</TotalTime>
  <Words>1758</Words>
  <Application>Microsoft Macintosh PowerPoint</Application>
  <PresentationFormat>On-screen Show (4:3)</PresentationFormat>
  <Paragraphs>239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Courier New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2nd edition  David Reed, Creighton University </vt:lpstr>
      <vt:lpstr>Conditional Repetition</vt:lpstr>
      <vt:lpstr>While Loops</vt:lpstr>
      <vt:lpstr>While Loop Example</vt:lpstr>
      <vt:lpstr>Countdown (v. 1)</vt:lpstr>
      <vt:lpstr>Another Example</vt:lpstr>
      <vt:lpstr>Flips (v. 1)</vt:lpstr>
      <vt:lpstr>Infinite Loops</vt:lpstr>
      <vt:lpstr>Variables as Counters</vt:lpstr>
      <vt:lpstr>Flips (v. 2)</vt:lpstr>
      <vt:lpstr>Another Example</vt:lpstr>
      <vt:lpstr>Rollstats</vt:lpstr>
      <vt:lpstr>Cumulative Output</vt:lpstr>
      <vt:lpstr>Countdown (v. 2)</vt:lpstr>
      <vt:lpstr>Hailstone Sequence</vt:lpstr>
      <vt:lpstr>Hailstone</vt:lpstr>
      <vt:lpstr>Variables as Sums</vt:lpstr>
      <vt:lpstr>Compound Interest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</cp:lastModifiedBy>
  <cp:revision>77</cp:revision>
  <cp:lastPrinted>2019-11-10T21:24:05Z</cp:lastPrinted>
  <dcterms:created xsi:type="dcterms:W3CDTF">2011-01-13T17:16:41Z</dcterms:created>
  <dcterms:modified xsi:type="dcterms:W3CDTF">2022-11-15T07:28:37Z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