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9" r:id="rId3"/>
    <p:sldId id="309" r:id="rId4"/>
    <p:sldId id="300" r:id="rId5"/>
    <p:sldId id="301" r:id="rId6"/>
    <p:sldId id="321" r:id="rId7"/>
    <p:sldId id="322" r:id="rId8"/>
    <p:sldId id="323" r:id="rId9"/>
    <p:sldId id="302" r:id="rId10"/>
    <p:sldId id="303" r:id="rId11"/>
    <p:sldId id="304" r:id="rId12"/>
    <p:sldId id="317" r:id="rId13"/>
    <p:sldId id="324" r:id="rId14"/>
    <p:sldId id="310" r:id="rId15"/>
    <p:sldId id="325" r:id="rId16"/>
    <p:sldId id="318" r:id="rId17"/>
    <p:sldId id="320" r:id="rId18"/>
    <p:sldId id="31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422"/>
  </p:normalViewPr>
  <p:slideViewPr>
    <p:cSldViewPr>
      <p:cViewPr varScale="1">
        <p:scale>
          <a:sx n="99" d="100"/>
          <a:sy n="99" d="100"/>
        </p:scale>
        <p:origin x="18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033D27-D9CF-E14E-B10E-1F8E931CE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DE671-D2BC-954D-8627-D96AFF63B3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4C143C-2695-7346-8D86-868A6159E17F}" type="datetime1">
              <a:rPr lang="en-US" altLang="en-US"/>
              <a:pPr>
                <a:defRPr/>
              </a:pPr>
              <a:t>8/11/21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69D5C-4FBF-6043-AFFB-A003602263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5367B-FD43-E24C-8441-99906C28A0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D968F-95F2-1048-A015-58F920396D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C6363C-2AAD-6848-A089-5F74D9AE5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AF2C803-77A3-9147-9414-A60AD27039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4760EDC-3496-D544-9C2B-7A989EA47A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50966B0-CB3B-7548-ACF6-4D7894E9E6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8E35820-859C-6749-882C-3E1F1C32FC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14A4E3D-B17C-E841-A17A-E3402E0B9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03234A-4092-CB4F-B0FB-C7D9A07C76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3234A-4092-CB4F-B0FB-C7D9A07C76E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20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3234A-4092-CB4F-B0FB-C7D9A07C76E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97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6EF34A-146E-484A-92E5-8A15D2A08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F069325-C78D-1340-A98B-7751AD3E7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47A5F-F22B-5649-9E7A-7833D4C49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A3CE-5825-9241-AF6A-7E143E3812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F1A8A4-DFAA-4247-940E-FAB803BA9B93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0DC152-2BB3-6A45-BD8F-4D987B67E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AA536-0CAD-AC4F-B7C3-F99244DAA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571AA-F35E-2346-8DEC-89AFC032D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C3CD2-93E2-5848-866A-7B927850C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EFD3-C069-D848-9DA2-66EEF11567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715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E7ECFF-722F-344A-8752-B0D8E504B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6168F4-2030-914F-881B-F134B4333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4D2F6-A685-6746-840E-08235B43D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58726-A03C-7B49-8496-341F480AE1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03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F4915-92C2-0C49-8D31-09EE51E1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22326-8546-CC4D-BA40-295DA2D0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0E0DC-4046-DD40-8D87-BB83CE2C9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FE6F-6F2C-D643-90BA-D6A3F7B0E2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673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F062A3-462C-2D42-9CB1-B3D699A02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0B4572-1B2D-304F-B307-D28402F5D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6F76A5B-0001-1948-A851-9DA6C2594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AE3E-7AAE-9240-B5C3-7E835B4BE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96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6772E-9C87-AD49-A2BF-A063BFDB7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E62D0-6945-A740-83D1-146C05B03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46A92D-42E0-F64B-A0E6-08FF8B031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CDED-4D38-7342-9F92-59E1E567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2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11F6C-BC71-F94F-99B1-2E3F03894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D25A7-A0F0-B445-B2DA-1D39F2EBC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03A0F4-6397-4C43-80E6-731C97E87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F828C-C6B5-E140-A579-0BFC17E1AD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6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24C76-ADF1-2247-956D-41B04972D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B42E0-9916-954C-83BC-09F5B1F05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B6AA6-CF57-9641-8A96-2280090C3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9215-E9C8-A142-8E3B-A697EAA715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29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35127D-9580-4F42-8778-38E53193D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DEC83A-A421-1D49-80F2-E3F7B71B3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350BC3-45F0-1D4E-8481-DDFFCBB15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9496-EC06-B747-9D23-8B36EFEB7D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9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7F5B4A-DE6E-E440-9DB2-E1C55C5EE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89DB78-9883-DE43-81B1-69EA37C0E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304CF7-E69B-F44A-9726-22F5AF900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517A-E899-8146-ACC6-F59E8344A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6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2F82E1-CC74-734A-9475-4A6187CA0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7AF41B-FE33-5E48-82DD-D39F7294D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09EE01-C90D-A64A-A9CC-68A626A70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0A0D-0330-4A4F-A257-D33302AA9D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66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14AD4-2F9E-CE4B-9559-C3289AF17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F761E-0650-614D-8625-59B2EDE37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F5DB1-0602-8A47-A8EA-54F272EF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5D286-B95E-2649-B251-D2BEAEF3C1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7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D322F-BFEB-7944-97BC-67ED70E53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C45BF-3C7B-B14E-9023-1DF1A7380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1ABC4-B11C-D244-8D9B-38C28676A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A35B-2912-114E-ABE8-4C848C0D6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76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B20B6F-9821-7442-9E91-A94505C01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4D5FE8-F92B-234E-9B26-3A8901F1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64FD08A-24A5-0244-A46A-DBFFC884F4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DC98090-7CCA-104D-8A62-6E5DFA9F7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0F58F4A-6F50-3A44-A3EF-F0F4197B6E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7482D7-C5BB-694C-B157-80A1FF8EC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D59604-EF69-A048-81EB-DB773F99D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227073-9BA2-0A43-90EB-50CC2F5798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9A3805-9D9D-7C41-9592-6143986676DF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1A6CD09-551C-054A-88A8-3CC0B09264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Conditional Execution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26F29-C1C0-124B-8C01-3DD638D17A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755B0-8662-9D4C-8E57-8600D0D6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21" y="3901799"/>
            <a:ext cx="8106558" cy="1957621"/>
          </a:xfrm>
          <a:prstGeom prst="rect">
            <a:avLst/>
          </a:prstGeom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D1C56295-77FA-A54F-8B52-FC91573D6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Cascading If-else Structure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1FA3242-F35A-1A46-9DAA-90300D3387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nested if-else statements are known as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cascading if-else structures</a:t>
            </a:r>
            <a:r>
              <a:rPr lang="en-US" altLang="en-US" sz="1600" dirty="0">
                <a:ea typeface="ＭＳ Ｐゴシック" panose="020B0600070205080204" pitchFamily="34" charset="-128"/>
              </a:rPr>
              <a:t> because control cascades down the branches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topmost level is evaluated first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the test succeeds, then the corresponding statements are executed and control moves to the next statement following the cascading if-else structure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if the test fails, then control cascades down to the next if test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general, control cascades down the structure from one test to another until one succeeds or the end of the statement is reached</a:t>
            </a:r>
          </a:p>
        </p:txBody>
      </p:sp>
      <p:sp>
        <p:nvSpPr>
          <p:cNvPr id="25605" name="Curved Left Arrow 11">
            <a:extLst>
              <a:ext uri="{FF2B5EF4-FFF2-40B4-BE49-F238E27FC236}">
                <a16:creationId xmlns:a16="http://schemas.microsoft.com/office/drawing/2014/main" id="{07C8E74F-2149-C14D-9927-E26C37E9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822325" cy="622299"/>
          </a:xfrm>
          <a:prstGeom prst="curvedLeftArrow">
            <a:avLst>
              <a:gd name="adj1" fmla="val 10417"/>
              <a:gd name="adj2" fmla="val 50037"/>
              <a:gd name="adj3" fmla="val 249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5606" name="Curved Left Arrow 13">
            <a:extLst>
              <a:ext uri="{FF2B5EF4-FFF2-40B4-BE49-F238E27FC236}">
                <a16:creationId xmlns:a16="http://schemas.microsoft.com/office/drawing/2014/main" id="{34619B75-D54B-7E4F-918F-61416045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4711701"/>
            <a:ext cx="898525" cy="622299"/>
          </a:xfrm>
          <a:prstGeom prst="curvedLeftArrow">
            <a:avLst>
              <a:gd name="adj1" fmla="val 10407"/>
              <a:gd name="adj2" fmla="val 50000"/>
              <a:gd name="adj3" fmla="val 250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D1B84-3E7E-8D45-BDB3-B6AE92C9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F58199C-38E7-0541-AD32-96582F206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Cleaner Notation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6EA1F9F-90D1-FC44-961B-32DE7702D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when it is necessary to handle a large number of alternatives, nested if-else structures can become unwieldy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multiple levels of indentation and curly braces cause the code to look cluttered make it harder to read/understand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can simplify by removing some unnecessary curly braces &amp; aligning each case to the left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	      nested if statements            vs.           more readable if-else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137E39-D93A-7A43-A467-435ECE913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395130"/>
            <a:ext cx="5715000" cy="307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F4DF8-9C41-DB4C-8E72-AE9169DB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F58199C-38E7-0541-AD32-96582F206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Letter Grade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8A3E2-D266-904F-93E6-BC38A7A2C913}"/>
              </a:ext>
            </a:extLst>
          </p:cNvPr>
          <p:cNvSpPr txBox="1"/>
          <p:nvPr/>
        </p:nvSpPr>
        <p:spPr>
          <a:xfrm>
            <a:off x="5665694" y="4220329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before, the student's average is entered in a number box</a:t>
            </a:r>
          </a:p>
          <a:p>
            <a:endParaRPr lang="en-US" sz="1600" dirty="0"/>
          </a:p>
          <a:p>
            <a:r>
              <a:rPr lang="en-US" sz="1600" dirty="0"/>
              <a:t>the cascading if-else structure determines the corresponding letter grade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6A0D5-1A04-AB4C-95C4-8A82D7AA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E155A3-561A-3746-AB19-DBBD6086B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89702"/>
            <a:ext cx="5181600" cy="5263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4F1346-E858-6D43-8339-3430954F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45" y="881069"/>
            <a:ext cx="5441755" cy="33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BACD-876F-1848-A703-B87A1003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B5BA-BDB0-F54A-B3F6-D04B5D02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695"/>
            <a:ext cx="8229600" cy="2796705"/>
          </a:xfrm>
        </p:spPr>
        <p:txBody>
          <a:bodyPr/>
          <a:lstStyle/>
          <a:p>
            <a:r>
              <a:rPr lang="en-US" sz="1600" dirty="0"/>
              <a:t>recall the dice pages from Chapter X6</a:t>
            </a:r>
          </a:p>
          <a:p>
            <a:endParaRPr lang="en-US" sz="1600" dirty="0"/>
          </a:p>
          <a:p>
            <a:r>
              <a:rPr lang="en-US" sz="1600" dirty="0"/>
              <a:t>suppose we wanted to keep a count of the number of rolls</a:t>
            </a:r>
          </a:p>
          <a:p>
            <a:pPr lvl="1"/>
            <a:r>
              <a:rPr lang="en-US" sz="1200" dirty="0"/>
              <a:t>we could use a span element to store the count (initially 0)</a:t>
            </a:r>
          </a:p>
          <a:p>
            <a:pPr lvl="1"/>
            <a:endParaRPr lang="en-US" sz="1200" dirty="0"/>
          </a:p>
          <a:p>
            <a:pPr marL="917575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Number of rolls: &lt;span id="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rollSpan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"&gt;0&lt;/span&gt;.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for each roll, access the count, add 1, and reassign</a:t>
            </a:r>
          </a:p>
          <a:p>
            <a:pPr marL="457200" lvl="1" indent="0">
              <a:buNone/>
            </a:pPr>
            <a:endParaRPr lang="en-US" sz="1200" dirty="0">
              <a:latin typeface="+mj-lt"/>
            </a:endParaRPr>
          </a:p>
          <a:p>
            <a:pPr marL="917575" lvl="1" indent="0">
              <a:buNone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rollSpan.innerHTML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rollSpan.innerHTML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+ 1;       // DOES NOT WORK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D55C2-2320-DF41-81D3-6DBA0EFE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6303F-5079-AE4A-BDF1-CFEED60D4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25" y="551980"/>
            <a:ext cx="2597150" cy="163924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CED11-B458-1942-BD0B-10C69808E6DE}"/>
              </a:ext>
            </a:extLst>
          </p:cNvPr>
          <p:cNvSpPr txBox="1">
            <a:spLocks/>
          </p:cNvSpPr>
          <p:nvPr/>
        </p:nvSpPr>
        <p:spPr bwMode="auto">
          <a:xfrm>
            <a:off x="457200" y="4343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problem: </a:t>
            </a:r>
            <a:r>
              <a:rPr lang="en-US" sz="1600" kern="0" dirty="0" err="1">
                <a:latin typeface="+mj-lt"/>
              </a:rPr>
              <a:t>innerHTML</a:t>
            </a:r>
            <a:r>
              <a:rPr lang="en-US" sz="1600" kern="0" dirty="0"/>
              <a:t> always evaluates to a string</a:t>
            </a:r>
          </a:p>
          <a:p>
            <a:pPr lvl="1"/>
            <a:r>
              <a:rPr lang="en-US" sz="1200" kern="0" dirty="0" err="1">
                <a:latin typeface="+mj-lt"/>
              </a:rPr>
              <a:t>rollSpan.innerHTML</a:t>
            </a:r>
            <a:r>
              <a:rPr lang="en-US" sz="1200" kern="0" dirty="0">
                <a:latin typeface="+mj-lt"/>
              </a:rPr>
              <a:t> + 1 = '0' + 1 = '0' + '1' = '01'</a:t>
            </a:r>
            <a:r>
              <a:rPr lang="en-US" sz="1200" kern="0" dirty="0"/>
              <a:t>	      (see Ch. X5)</a:t>
            </a:r>
          </a:p>
          <a:p>
            <a:endParaRPr lang="en-US" sz="1600" kern="0" dirty="0"/>
          </a:p>
          <a:p>
            <a:r>
              <a:rPr lang="en-US" sz="1600" kern="0" dirty="0"/>
              <a:t>we avoided this problem with number boxes using </a:t>
            </a:r>
            <a:r>
              <a:rPr lang="en-US" sz="1600" kern="0" dirty="0" err="1">
                <a:latin typeface="+mj-lt"/>
              </a:rPr>
              <a:t>valueAsNumber</a:t>
            </a:r>
            <a:endParaRPr lang="en-US" sz="1600" kern="0" dirty="0">
              <a:latin typeface="+mj-lt"/>
            </a:endParaRPr>
          </a:p>
          <a:p>
            <a:pPr lvl="1"/>
            <a:r>
              <a:rPr lang="en-US" sz="1200" kern="0" dirty="0"/>
              <a:t>unfortunately, there is no equivalent attribute for a </a:t>
            </a:r>
            <a:r>
              <a:rPr lang="en-US" sz="1200" kern="0" dirty="0">
                <a:latin typeface="+mj-lt"/>
              </a:rPr>
              <a:t>span</a:t>
            </a:r>
          </a:p>
          <a:p>
            <a:pPr lvl="1"/>
            <a:r>
              <a:rPr lang="en-US" sz="1200" kern="0" dirty="0"/>
              <a:t>fortunately, there is a function that will convert a string into its equivalent number value</a:t>
            </a:r>
          </a:p>
          <a:p>
            <a:pPr lvl="1"/>
            <a:endParaRPr lang="en-US" sz="1200" kern="0" dirty="0"/>
          </a:p>
          <a:p>
            <a:pPr marL="917575" lvl="1" indent="0">
              <a:buNone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rollSpan.innerHTML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= Number(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rollSpan.innerHTML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 + 1;       // THIS WORKS!</a:t>
            </a:r>
          </a:p>
        </p:txBody>
      </p:sp>
    </p:spTree>
    <p:extLst>
      <p:ext uri="{BB962C8B-B14F-4D97-AF65-F5344CB8AC3E}">
        <p14:creationId xmlns:p14="http://schemas.microsoft.com/office/powerpoint/2010/main" val="31555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8E5B6E5-660F-FB4F-BB6E-127B3F14F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Dice Stats (v.1)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D5E67-F215-6A4D-9D83-E16E73E58E7D}"/>
              </a:ext>
            </a:extLst>
          </p:cNvPr>
          <p:cNvSpPr txBox="1"/>
          <p:nvPr/>
        </p:nvSpPr>
        <p:spPr>
          <a:xfrm>
            <a:off x="5943600" y="3885962"/>
            <a:ext cx="3048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recall the pages from Ch X6 that simulated dice rolls</a:t>
            </a:r>
          </a:p>
          <a:p>
            <a:endParaRPr lang="en-US" sz="1400" dirty="0"/>
          </a:p>
          <a:p>
            <a:r>
              <a:rPr lang="en-US" sz="1400" dirty="0"/>
              <a:t>add an embedded counter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initially, the span contains 0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its contents are incremented each time function is called</a:t>
            </a:r>
          </a:p>
          <a:p>
            <a:endParaRPr lang="en-US" sz="1400" dirty="0"/>
          </a:p>
          <a:p>
            <a:r>
              <a:rPr lang="en-US" sz="1400" dirty="0"/>
              <a:t>also add a function to reset the counter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CACDD-B0A1-6440-9ED4-9DB4EC6B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6577836-76CD-F844-BCD3-EB623AF927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5334000" cy="4894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13862-E6E2-F84B-88F8-CD204DF9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340" y="899200"/>
            <a:ext cx="52959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00B2-B00E-7C44-8F44-7641C3EA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1447-1458-EF4F-B564-69D08ED4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743200"/>
          </a:xfrm>
        </p:spPr>
        <p:txBody>
          <a:bodyPr/>
          <a:lstStyle/>
          <a:p>
            <a:r>
              <a:rPr lang="en-US" sz="1600" dirty="0"/>
              <a:t>counters can be combined with if statements to count </a:t>
            </a:r>
            <a:r>
              <a:rPr lang="en-US" sz="1600" i="1" dirty="0"/>
              <a:t>conditional events</a:t>
            </a:r>
          </a:p>
          <a:p>
            <a:pPr lvl="1"/>
            <a:r>
              <a:rPr lang="en-US" sz="1200" dirty="0"/>
              <a:t>e.g., to count doubles</a:t>
            </a:r>
          </a:p>
          <a:p>
            <a:pPr lvl="1"/>
            <a:endParaRPr lang="en-US" sz="1200" dirty="0"/>
          </a:p>
          <a:p>
            <a:pPr marL="4635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if (roll1 == roll2) {</a:t>
            </a:r>
          </a:p>
          <a:p>
            <a:pPr marL="4635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doubleSpan.innerHTML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Number(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doubleSpan.innerHTML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+ 1;</a:t>
            </a:r>
          </a:p>
          <a:p>
            <a:pPr marL="4635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}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r>
              <a:rPr lang="en-US" sz="1200" dirty="0"/>
              <a:t>e.g., to count sevens</a:t>
            </a:r>
          </a:p>
          <a:p>
            <a:pPr lvl="1"/>
            <a:endParaRPr lang="en-US" sz="1200" dirty="0"/>
          </a:p>
          <a:p>
            <a:pPr marL="4635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if (roll1+roll2 == 7) {</a:t>
            </a:r>
          </a:p>
          <a:p>
            <a:pPr marL="4635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 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sevenSpan.innerHTML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Number(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sevenSpan.innerHTML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+ 1;</a:t>
            </a:r>
          </a:p>
          <a:p>
            <a:pPr marL="463550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}</a:t>
            </a:r>
            <a:endParaRPr lang="en-US" sz="1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E115-E41D-BB4D-B9E4-DAD044B6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2DAA35-CC55-7542-BFCB-475FE6056BD3}"/>
              </a:ext>
            </a:extLst>
          </p:cNvPr>
          <p:cNvSpPr txBox="1">
            <a:spLocks/>
          </p:cNvSpPr>
          <p:nvPr/>
        </p:nvSpPr>
        <p:spPr bwMode="auto">
          <a:xfrm>
            <a:off x="457200" y="4449763"/>
            <a:ext cx="82296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since doubles and sevens are mutually exclusive, could even combine</a:t>
            </a:r>
            <a:endParaRPr lang="en-US" sz="1600" i="1" kern="0" dirty="0"/>
          </a:p>
          <a:p>
            <a:pPr lvl="1"/>
            <a:endParaRPr lang="en-US" sz="1200" kern="0" dirty="0"/>
          </a:p>
          <a:p>
            <a:pPr marL="4635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if (roll1 == roll2) {</a:t>
            </a:r>
          </a:p>
          <a:p>
            <a:pPr marL="4635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  </a:t>
            </a:r>
            <a:r>
              <a:rPr lang="en-US" sz="1200" kern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doubleSpan.innerHTML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Number(</a:t>
            </a:r>
            <a:r>
              <a:rPr lang="en-US" sz="1200" kern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doubleSpan.innerHTML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+ 1;</a:t>
            </a:r>
          </a:p>
          <a:p>
            <a:pPr marL="4635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}</a:t>
            </a:r>
            <a:endParaRPr lang="en-US" sz="1200" kern="0" dirty="0">
              <a:latin typeface="+mj-lt"/>
            </a:endParaRPr>
          </a:p>
          <a:p>
            <a:pPr marL="4635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else if (roll1+roll2 == 7) {</a:t>
            </a:r>
          </a:p>
          <a:p>
            <a:pPr marL="4635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  </a:t>
            </a:r>
            <a:r>
              <a:rPr lang="en-US" sz="1200" kern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sevenSpan.innerHTML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Number(</a:t>
            </a:r>
            <a:r>
              <a:rPr lang="en-US" sz="1200" kern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sevenSpan.innerHTML</a:t>
            </a:r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+ 1;</a:t>
            </a:r>
          </a:p>
          <a:p>
            <a:pPr marL="463550" indent="0"/>
            <a:r>
              <a:rPr lang="en-US" sz="1200" kern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}</a:t>
            </a:r>
            <a:endParaRPr lang="en-US" sz="12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6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8E5B6E5-660F-FB4F-BB6E-127B3F14F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Dice Stats (v.2)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D5E67-F215-6A4D-9D83-E16E73E58E7D}"/>
              </a:ext>
            </a:extLst>
          </p:cNvPr>
          <p:cNvSpPr txBox="1"/>
          <p:nvPr/>
        </p:nvSpPr>
        <p:spPr>
          <a:xfrm>
            <a:off x="5562600" y="3926820"/>
            <a:ext cx="304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keep stats on doubles and 7s</a:t>
            </a:r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add spans to the page to keep track of the # of doubles and # of sevens</a:t>
            </a:r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sz="1200" dirty="0"/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add if-else to conditionally increment the counters</a:t>
            </a:r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sz="1200" dirty="0"/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also update </a:t>
            </a:r>
            <a:r>
              <a:rPr lang="en-US" sz="1200" dirty="0" err="1">
                <a:latin typeface="+mj-lt"/>
              </a:rPr>
              <a:t>ResetCounts</a:t>
            </a:r>
            <a:r>
              <a:rPr lang="en-US" sz="1200" dirty="0"/>
              <a:t> to that all counters are reset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D96CC-8DA6-BA4B-97F6-0D70931B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E354C6D-2921-6E47-BB8E-A9459779AE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0"/>
            <a:ext cx="5105400" cy="5415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A32299-00A0-9543-B6B2-99BC1D18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857250"/>
            <a:ext cx="5295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8E5B6E5-660F-FB4F-BB6E-127B3F14F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Boolean Expressions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F10E136-42E5-DF4B-89B8-6E761BDAF7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sometimes, simple comparisons between two values may not be adequate to express the conditions under which code should execute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complex Boolean expressions can be built using logical connectives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TEST1 &amp;&amp; TEST2</a:t>
            </a:r>
            <a:r>
              <a:rPr lang="en-US" altLang="en-US" sz="1400" dirty="0">
                <a:ea typeface="ＭＳ Ｐゴシック" panose="020B0600070205080204" pitchFamily="34" charset="-128"/>
              </a:rPr>
              <a:t>	evaluates to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true</a:t>
            </a:r>
            <a:r>
              <a:rPr lang="en-US" altLang="en-US" sz="1400" dirty="0">
                <a:ea typeface="ＭＳ Ｐゴシック" panose="020B0600070205080204" pitchFamily="34" charset="-128"/>
              </a:rPr>
              <a:t> if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TEST1 </a:t>
            </a:r>
            <a:r>
              <a:rPr lang="en-US" altLang="en-US" sz="1400" dirty="0">
                <a:solidFill>
                  <a:srgbClr val="FF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 TEST2 </a:t>
            </a:r>
            <a:r>
              <a:rPr lang="en-US" altLang="en-US" sz="1400" dirty="0">
                <a:ea typeface="ＭＳ Ｐゴシック" panose="020B0600070205080204" pitchFamily="34" charset="-128"/>
              </a:rPr>
              <a:t>are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true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TEST1 || TEST2</a:t>
            </a:r>
            <a:r>
              <a:rPr lang="en-US" altLang="en-US" sz="1400" dirty="0">
                <a:ea typeface="ＭＳ Ｐゴシック" panose="020B0600070205080204" pitchFamily="34" charset="-128"/>
              </a:rPr>
              <a:t>	evaluates to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true</a:t>
            </a:r>
            <a:r>
              <a:rPr lang="en-US" altLang="en-US" sz="1400" dirty="0">
                <a:ea typeface="ＭＳ Ｐゴシック" panose="020B0600070205080204" pitchFamily="34" charset="-128"/>
              </a:rPr>
              <a:t> if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TEST1 </a:t>
            </a:r>
            <a:r>
              <a:rPr lang="en-US" altLang="en-US" sz="1400" dirty="0">
                <a:solidFill>
                  <a:srgbClr val="FF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OR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 TEST2 </a:t>
            </a:r>
            <a:r>
              <a:rPr lang="en-US" altLang="en-US" sz="1400" dirty="0">
                <a:ea typeface="ＭＳ Ｐゴシック" panose="020B0600070205080204" pitchFamily="34" charset="-128"/>
              </a:rPr>
              <a:t>arise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true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! TEST</a:t>
            </a:r>
            <a:r>
              <a:rPr lang="en-US" altLang="en-US" sz="1400" dirty="0">
                <a:ea typeface="ＭＳ Ｐゴシック" panose="020B0600070205080204" pitchFamily="34" charset="-128"/>
              </a:rPr>
              <a:t>		evaluates to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true</a:t>
            </a:r>
            <a:r>
              <a:rPr lang="en-US" altLang="en-US" sz="1400" dirty="0">
                <a:ea typeface="ＭＳ Ｐゴシック" panose="020B0600070205080204" pitchFamily="34" charset="-128"/>
              </a:rPr>
              <a:t> if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TEST is </a:t>
            </a:r>
            <a:r>
              <a:rPr lang="en-US" altLang="en-US" sz="1400" dirty="0">
                <a:solidFill>
                  <a:srgbClr val="FF0000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NOT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 true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if (roll1 == 4 &amp;&amp; roll2 == 4) { </a:t>
            </a: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CODE_TO_BE_EXECUTED_IF_4-4_COMBINATION_IS_ROLLED</a:t>
            </a: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}</a:t>
            </a:r>
          </a:p>
          <a:p>
            <a:pPr indent="6350"/>
            <a:endParaRPr lang="en-US" sz="14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if (roll1 == 4 || roll2 == 4) { </a:t>
            </a: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CODE_TO_BE_EXECUTED_IF_EITHER_ROLL_IS_4</a:t>
            </a: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}</a:t>
            </a:r>
          </a:p>
          <a:p>
            <a:pPr indent="6350"/>
            <a:endParaRPr lang="en-US" sz="14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if (!(roll1 == 4 &amp;&amp; roll2 == 4)) { </a:t>
            </a: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  CODE_TO_BE_EXECUTED_ IF_4-4_COMBINATION_IS_NOT_ROLLED</a:t>
            </a:r>
          </a:p>
          <a:p>
            <a:pPr indent="635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}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400" dirty="0"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8C4E1-C50E-A442-81CC-307CFECE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5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8E5B6E5-660F-FB4F-BB6E-127B3F14F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912" y="304800"/>
            <a:ext cx="9234218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Dice Stats (v.3)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D5E67-F215-6A4D-9D83-E16E73E58E7D}"/>
              </a:ext>
            </a:extLst>
          </p:cNvPr>
          <p:cNvSpPr txBox="1"/>
          <p:nvPr/>
        </p:nvSpPr>
        <p:spPr>
          <a:xfrm>
            <a:off x="5562600" y="4306431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 also keep stats on natural 7s</a:t>
            </a:r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add a test for 3-4 or 4-3 combinations</a:t>
            </a:r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since the test is inside the sevens case, will only be executed if the roll is a seven</a:t>
            </a:r>
          </a:p>
          <a:p>
            <a:pPr marL="404812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400" dirty="0"/>
              <a:t>then, if roll1 is a 3 or a 4, increment </a:t>
            </a:r>
            <a:r>
              <a:rPr lang="en-US" sz="1400" dirty="0">
                <a:latin typeface="Lucida Console" panose="020B0609040504020204" pitchFamily="49" charset="0"/>
              </a:rPr>
              <a:t>naturalSpan</a:t>
            </a:r>
          </a:p>
          <a:p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0C4E2-80EE-004A-A8D5-6228120C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BCBFFC3-0F46-6B42-9D04-9C536B5B81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2" y="1143000"/>
            <a:ext cx="4911090" cy="556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74E56C-FC89-4946-9532-E61158B3C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90599"/>
            <a:ext cx="6055659" cy="35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4B4634D-3450-9849-8E25-5B92D9DD9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Conditional Execution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EE2BDD1-1F0C-3145-B0EA-170D69574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so far, all of the code you have written has been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unconditionally executed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browser carried out statements in the same set order</a:t>
            </a:r>
          </a:p>
          <a:p>
            <a:pPr eaLnBrk="1" hangingPunct="1"/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contrast, many programming tasks require code that reacts differently under varying circumstances or conditions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a student's course grade depends upon his/her average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an ESP test requires recognizing when a subject guessed right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the outcome of a game depends upon die rolls or player moves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conditional execution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refers to a program’s ability to execute a statement or sequence of statements only if some condition holds true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C8C70464-D52F-5343-A465-B6B12741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82384-912C-2843-B337-5098BD75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5411FE3-609B-9143-9F76-2F54E3D86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If Statements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AA23F32-3043-DE4A-9FB9-A4F89EC7D4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JavaScript, the simplest form of conditional statement is the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if statement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one action is taken if some condition is true, but a different action is taken if the condition is not true (called the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else case</a:t>
            </a:r>
            <a:r>
              <a:rPr lang="en-US" altLang="en-US" sz="1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else case is optional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general form of the if statement: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if (BOOLEAN_TEST) {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STATEMENTS_EXECUTED_IF_TRUE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else {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STATEMENTS_EXECUTED_IF_FALSE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A5D1888B-51B1-D54F-BF92-7E1BFBD7E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00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B3D7E-5D99-6849-9210-DDF1CF95BC1E}"/>
              </a:ext>
            </a:extLst>
          </p:cNvPr>
          <p:cNvGrpSpPr/>
          <p:nvPr/>
        </p:nvGrpSpPr>
        <p:grpSpPr>
          <a:xfrm>
            <a:off x="1905000" y="5496580"/>
            <a:ext cx="6324600" cy="599420"/>
            <a:chOff x="1905000" y="5410200"/>
            <a:chExt cx="6324600" cy="59942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0014A66-99EA-7246-BD43-A67EADCCF810}"/>
                </a:ext>
              </a:extLst>
            </p:cNvPr>
            <p:cNvSpPr txBox="1"/>
            <p:nvPr/>
          </p:nvSpPr>
          <p:spPr>
            <a:xfrm>
              <a:off x="3276600" y="5486400"/>
              <a:ext cx="49530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note: indentation is not required, but it is STRONGLY RECOMMENDED to make an if statement readable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A8477E-27BA-B840-A730-EF8E663649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05000" y="5715000"/>
              <a:ext cx="13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FF8B9D5-0964-404D-B180-4483E7D82CDB}"/>
                </a:ext>
              </a:extLst>
            </p:cNvPr>
            <p:cNvCxnSpPr/>
            <p:nvPr/>
          </p:nvCxnSpPr>
          <p:spPr bwMode="auto">
            <a:xfrm>
              <a:off x="1905000" y="5410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C87BE4-3DC8-2E41-BC91-EFF1DF8F57E2}"/>
                </a:ext>
              </a:extLst>
            </p:cNvPr>
            <p:cNvCxnSpPr/>
            <p:nvPr/>
          </p:nvCxnSpPr>
          <p:spPr bwMode="auto">
            <a:xfrm>
              <a:off x="2438400" y="5410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407CE-054C-334C-8414-0522FBF1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2F7BF2C-ABF2-424D-94F9-2D64C7F3E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Boolean Tests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FC0DA48-9C93-E24F-ACC8-8E273FCC4E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test that controls an if statement can be any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Boolean expression</a:t>
            </a:r>
            <a:r>
              <a:rPr lang="en-US" altLang="en-US" sz="1600" dirty="0">
                <a:ea typeface="ＭＳ Ｐゴシック" panose="020B0600070205080204" pitchFamily="34" charset="-128"/>
              </a:rPr>
              <a:t> (i.e., an expression that evaluates to either 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true</a:t>
            </a:r>
            <a:r>
              <a:rPr lang="en-US" altLang="en-US" sz="16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false</a:t>
            </a:r>
            <a:r>
              <a:rPr lang="en-US" altLang="en-US" sz="16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Boolean tests are formed using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relational operators</a:t>
            </a:r>
            <a:r>
              <a:rPr lang="en-US" altLang="en-US" sz="1400" dirty="0">
                <a:ea typeface="ＭＳ Ｐゴシック" panose="020B0600070205080204" pitchFamily="34" charset="-128"/>
              </a:rPr>
              <a:t> because they test the relationships between values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4CB83E94-7625-9B48-A474-E36C7A3C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15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572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the Boolean test in an if statement determines the code that will be executed </a:t>
            </a:r>
          </a:p>
          <a:p>
            <a:pPr lvl="1" eaLnBrk="1" hangingPunct="1"/>
            <a:r>
              <a:rPr lang="en-US" altLang="en-US" sz="1400" dirty="0"/>
              <a:t>if the test succeeds (evaluate to true), then the code inside the subsequent curly braces will execute</a:t>
            </a:r>
          </a:p>
          <a:p>
            <a:pPr lvl="1" eaLnBrk="1" hangingPunct="1"/>
            <a:r>
              <a:rPr lang="en-US" altLang="en-US" sz="1400" dirty="0"/>
              <a:t>if the test fails (evaluates to false), then the code inside the curly braces following the else will execute</a:t>
            </a:r>
          </a:p>
          <a:p>
            <a:pPr lvl="1" eaLnBrk="1" hangingPunct="1"/>
            <a:r>
              <a:rPr lang="en-US" altLang="en-US" sz="1400" dirty="0"/>
              <a:t>note that if the test fails and there is no else case, the program moves on to the statement directly after the if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F60F9FD5-812D-3B42-985D-8221B506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57500"/>
            <a:ext cx="2209800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FF0000"/>
                </a:solidFill>
              </a:rPr>
              <a:t>NOTE: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FF0000"/>
                </a:solidFill>
              </a:rPr>
              <a:t>== is for comparisons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FF0000"/>
                </a:solidFill>
              </a:rPr>
              <a:t>= is for assignments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BCB03-2201-BF4F-8BB8-54EF60D7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BE8AD-12FB-4440-A8A2-8FB6A971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28900"/>
            <a:ext cx="3360206" cy="190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B4F944D-ADF5-434D-B31E-199B86868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If Statement Examples</a:t>
            </a:r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3EE3944F-C09B-854A-8A42-F187BBB5D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75" y="5410200"/>
            <a:ext cx="73596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an if statement is known as a </a:t>
            </a:r>
            <a:r>
              <a:rPr lang="en-US" altLang="en-US" sz="1600" i="1" dirty="0"/>
              <a:t>control statement</a:t>
            </a:r>
            <a:r>
              <a:rPr lang="en-US" altLang="en-US" sz="1600" dirty="0"/>
              <a:t>, since its purpose is to control the execution of other statements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1B4C6-724D-5645-9022-F5AD0F19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418039"/>
            <a:ext cx="6591300" cy="3746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4FF01-0A18-6D47-8864-F8ECC5FD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375032A-5E5A-E048-8C84-812F3D12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39000" cy="609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Letter Grade Page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E048DAD6-3D4F-DC4D-AF4B-1C132FCA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524976"/>
            <a:ext cx="2819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1313" indent="-22066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120650" lvl="1" indent="0">
              <a:spcBef>
                <a:spcPct val="50000"/>
              </a:spcBef>
              <a:buClr>
                <a:srgbClr val="0099FF"/>
              </a:buClr>
              <a:buSzTx/>
              <a:buNone/>
            </a:pPr>
            <a:r>
              <a:rPr lang="en-US" altLang="en-US" sz="1400" dirty="0"/>
              <a:t>since else case is present, it will display one message or the other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2F08E-B4AA-8C4E-9BFD-2915E677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B38A4E-2EF2-B64F-A93D-F449F0E1A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" y="2057400"/>
            <a:ext cx="5638799" cy="4576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370E6E-8347-AB4B-9E38-5C9CA703F6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3104448"/>
            <a:ext cx="4394200" cy="2548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A1742-3255-6F45-B8F6-3D08A22B8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99246"/>
            <a:ext cx="4394200" cy="27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375032A-5E5A-E048-8C84-812F3D12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39000" cy="609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Input Verification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E048DAD6-3D4F-DC4D-AF4B-1C132FCA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38600"/>
            <a:ext cx="321627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1313" indent="-22066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/>
              <a:t>here, an if statement checks to see if number box is empty (i.e., its value attribute is '')</a:t>
            </a:r>
          </a:p>
          <a:p>
            <a:pPr lvl="1">
              <a:spcBef>
                <a:spcPts val="300"/>
              </a:spcBef>
              <a:buClr>
                <a:srgbClr val="0099FF"/>
              </a:buClr>
              <a:buSzTx/>
              <a:buFont typeface="Wingdings" pitchFamily="2" charset="2"/>
              <a:buChar char="§"/>
            </a:pPr>
            <a:r>
              <a:rPr lang="en-US" altLang="en-US" sz="1200" dirty="0"/>
              <a:t>if empty, displays an alert warning</a:t>
            </a:r>
          </a:p>
          <a:p>
            <a:pPr lvl="1">
              <a:spcBef>
                <a:spcPts val="300"/>
              </a:spcBef>
              <a:buClr>
                <a:srgbClr val="0099FF"/>
              </a:buClr>
              <a:buSzTx/>
              <a:buFont typeface="Wingdings" pitchFamily="2" charset="2"/>
              <a:buChar char="§"/>
            </a:pPr>
            <a:r>
              <a:rPr lang="en-US" altLang="en-US" sz="1200" dirty="0"/>
              <a:t>if not, calculates &amp; displays letter grade as before</a:t>
            </a:r>
          </a:p>
          <a:p>
            <a:pPr lvl="1">
              <a:spcBef>
                <a:spcPct val="50000"/>
              </a:spcBef>
              <a:buClr>
                <a:srgbClr val="0099FF"/>
              </a:buClr>
              <a:buSzTx/>
              <a:buFont typeface="Wingdings" pitchFamily="2" charset="2"/>
              <a:buChar char="§"/>
            </a:pPr>
            <a:endParaRPr lang="en-US" altLang="en-US" sz="1200" dirty="0"/>
          </a:p>
          <a:p>
            <a:pPr marL="11113" lvl="1" indent="0">
              <a:spcBef>
                <a:spcPct val="50000"/>
              </a:spcBef>
              <a:buClr>
                <a:srgbClr val="0099FF"/>
              </a:buClr>
              <a:buSzTx/>
              <a:buNone/>
            </a:pPr>
            <a:r>
              <a:rPr lang="en-US" altLang="en-US" sz="1400" dirty="0"/>
              <a:t>note: an if statement can be nested inside another if statement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2F08E-B4AA-8C4E-9BFD-2915E677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7D7993-445D-6940-8112-AC1D26A9E5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333604"/>
            <a:ext cx="5184775" cy="4214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314172-D76D-1544-AAFC-F03694B2022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59227" y="1011457"/>
            <a:ext cx="5184774" cy="302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484F1-401B-F94A-9BF8-137BF4D37A77}"/>
              </a:ext>
            </a:extLst>
          </p:cNvPr>
          <p:cNvSpPr txBox="1"/>
          <p:nvPr/>
        </p:nvSpPr>
        <p:spPr>
          <a:xfrm>
            <a:off x="457200" y="1447800"/>
            <a:ext cx="373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common use of if statement: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verify that user input has been entered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/>
              <a:t>warn the user if not</a:t>
            </a:r>
          </a:p>
        </p:txBody>
      </p:sp>
    </p:spTree>
    <p:extLst>
      <p:ext uri="{BB962C8B-B14F-4D97-AF65-F5344CB8AC3E}">
        <p14:creationId xmlns:p14="http://schemas.microsoft.com/office/powerpoint/2010/main" val="39046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375032A-5E5A-E048-8C84-812F3D12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239000" cy="609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Input Verification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E048DAD6-3D4F-DC4D-AF4B-1C132FCA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43082"/>
            <a:ext cx="3352800" cy="12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1313" indent="-22066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/>
              <a:t>similarly, could add an if statement to the tip calculator to make sure the user entered a check amount</a:t>
            </a:r>
          </a:p>
          <a:p>
            <a:pPr lvl="1">
              <a:spcBef>
                <a:spcPts val="300"/>
              </a:spcBef>
              <a:buClr>
                <a:srgbClr val="0099FF"/>
              </a:buClr>
              <a:buSzTx/>
              <a:buFont typeface="Wingdings" pitchFamily="2" charset="2"/>
              <a:buChar char="§"/>
            </a:pPr>
            <a:r>
              <a:rPr lang="en-US" altLang="en-US" sz="1200" dirty="0"/>
              <a:t>what about the tip percent?</a:t>
            </a:r>
          </a:p>
          <a:p>
            <a:pPr lvl="1">
              <a:spcBef>
                <a:spcPct val="50000"/>
              </a:spcBef>
              <a:buClr>
                <a:srgbClr val="0099FF"/>
              </a:buClr>
              <a:buSzTx/>
              <a:buFont typeface="Wingdings" pitchFamily="2" charset="2"/>
              <a:buChar char="§"/>
            </a:pPr>
            <a:endParaRPr lang="en-US" alt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2F08E-B4AA-8C4E-9BFD-2915E677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007290-E20D-C842-BAC2-E59CF83133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013328" cy="5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54CA8-B481-AE44-A7B6-72D933CE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030941"/>
            <a:ext cx="6223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9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717AF43-2FFE-F840-A92B-3E8506549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Cascading If-Else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7DC9501E-DD07-7A45-9B5A-9DAAEC906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programming tasks often require code that responds to more than one condition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this can be accomplished by nesting one if statement inside of another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example: three different grade levels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A-level (grade ≥ 90), passing (60 ≤ grade &lt; 90), failing (grade &lt; 60)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outer if-else distinguishes A from non-A grades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nested if-else further separates non-A grades into passing and failing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F4E9F-5726-C244-A57E-A49B8258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CDED-4D38-7342-9F92-59E1E567544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5C477-A924-164F-B386-692718B2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7" y="3916362"/>
            <a:ext cx="8065766" cy="1947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1638</TotalTime>
  <Words>1380</Words>
  <Application>Microsoft Macintosh PowerPoint</Application>
  <PresentationFormat>On-screen Show (4:3)</PresentationFormat>
  <Paragraphs>180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Conditional Execution</vt:lpstr>
      <vt:lpstr>If Statements</vt:lpstr>
      <vt:lpstr>Boolean Tests</vt:lpstr>
      <vt:lpstr>If Statement Examples</vt:lpstr>
      <vt:lpstr>Letter Grade Page</vt:lpstr>
      <vt:lpstr>Input Verification</vt:lpstr>
      <vt:lpstr>Input Verification</vt:lpstr>
      <vt:lpstr>Cascading If-Else</vt:lpstr>
      <vt:lpstr>Cascading If-else Structure</vt:lpstr>
      <vt:lpstr>A Cleaner Notation</vt:lpstr>
      <vt:lpstr>Letter Grade (cont.)</vt:lpstr>
      <vt:lpstr>Embedded Counters</vt:lpstr>
      <vt:lpstr>Dice Stats (v.1)</vt:lpstr>
      <vt:lpstr>Conditional Counters</vt:lpstr>
      <vt:lpstr>Dice Stats (v.2)</vt:lpstr>
      <vt:lpstr>Boolean Expressions</vt:lpstr>
      <vt:lpstr>Dice Stats (v.3)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76</cp:revision>
  <cp:lastPrinted>2019-11-10T21:24:05Z</cp:lastPrinted>
  <dcterms:created xsi:type="dcterms:W3CDTF">2011-01-13T17:16:41Z</dcterms:created>
  <dcterms:modified xsi:type="dcterms:W3CDTF">2021-08-11T21:28:55Z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