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9"/>
  </p:notesMasterIdLst>
  <p:sldIdLst>
    <p:sldId id="256" r:id="rId2"/>
    <p:sldId id="315" r:id="rId3"/>
    <p:sldId id="347" r:id="rId4"/>
    <p:sldId id="350" r:id="rId5"/>
    <p:sldId id="351" r:id="rId6"/>
    <p:sldId id="352" r:id="rId7"/>
    <p:sldId id="353" r:id="rId8"/>
    <p:sldId id="354" r:id="rId9"/>
    <p:sldId id="334" r:id="rId10"/>
    <p:sldId id="348" r:id="rId11"/>
    <p:sldId id="324" r:id="rId12"/>
    <p:sldId id="340" r:id="rId13"/>
    <p:sldId id="325" r:id="rId14"/>
    <p:sldId id="341" r:id="rId15"/>
    <p:sldId id="342" r:id="rId16"/>
    <p:sldId id="349" r:id="rId17"/>
    <p:sldId id="33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/>
    <p:restoredTop sz="94465"/>
  </p:normalViewPr>
  <p:slideViewPr>
    <p:cSldViewPr>
      <p:cViewPr varScale="1">
        <p:scale>
          <a:sx n="127" d="100"/>
          <a:sy n="127" d="100"/>
        </p:scale>
        <p:origin x="4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CCABA90-CA02-A646-9989-A26119F96C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19E8CAB-A28F-114E-86A2-FB3D519166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E581146-BC31-8A48-8E2B-9B7BCEDB2B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59F909E-F0BD-7D48-A9BF-FD74CD6FA1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F7B86A4A-93D4-2545-8413-2B006867C0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DF49429C-AC7C-1D45-A82D-7B9F62BC9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20C3F8-F527-7E4A-B220-61847FC09F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6BE7127-7519-624A-835F-765B75937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B71D86B4-51B8-644F-A321-ADDEB73D4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573505C-5323-D943-A70C-8AC9D2B46E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FEC9-526F-C149-AADB-D772840B95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6039EB-7E1A-5242-8CE5-552B06EDD869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973DE0D-0FE7-B145-BC75-2EFCE4798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490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B82D55-6859-D34B-A071-6C64150BE4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B50F0E-B9B3-384E-8A4C-DFA127CDD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03F54E-35A5-714B-9E97-3D818C06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7F142-4D3E-A949-80FE-99ACFAF79FA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03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4E278B-58A6-4E4F-9231-18F39C861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65BBBF-A801-EE4D-9CCD-FFC7A8B432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7597D0-2FE8-E248-A67F-88AEFB3F50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F3D8-9E07-9544-967F-C1ECA365D2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835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D1A30-DA74-9F48-96EA-91F35BFA97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5FFB1-D839-EA4C-A2E4-9AE9742D0F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BBDAA9-3D92-044A-8F69-55FF29ED4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B8CF3-96E8-C84E-8037-1A804FDECE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8284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5AF500-A610-FE4C-A2D2-984802F66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46DF33-02AC-4C49-8E58-13ECF5080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E311180-E12D-7144-A956-45B69972C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50E1-86E1-1040-8414-6EB5C7BBC8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6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B1E74-A198-8942-BB54-FD299D19C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01E9C-040A-5C45-B50A-AE2BA831D2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C598D-93DD-594D-9C19-6CE5E605A1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C33AE-41B2-2740-BA7C-FDE049072B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851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A9AF11-3C12-8149-BC64-8AB6E5CCFA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1F155-73A3-1B46-84F5-B8DD66A304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B13548-CDA7-F64B-9B83-1454AFCE8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5154-9AA1-5C42-AE99-94C7FDCD16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87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50223A-B10A-C645-B44B-4BD0B102A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F79D8-AEAF-7A48-B3DF-8DFF88457D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30D74-A6C0-1D44-8468-1DAA990533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9BF9-360F-D04B-A4A7-9253BA3A62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176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BF9F851-2862-D144-8598-1D3DED7FF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D1BFA1-C31F-8840-BADF-D8ADF070B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E12D76-B8FE-2540-854F-57E4CEC88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B549-AB85-9740-BDA3-2B30239DB9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491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7A48EE-DFA2-D541-87F7-4798C99117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A3920A-340E-534B-B55C-51A63E427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6120F9-8CE6-4743-938D-9DB280D6B7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DAF80-0BA2-B74D-ABB2-2D276E6E05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207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42D7BB-7B25-FB47-89F6-2CE4AEAD50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0772AD-8656-1E4F-8593-484E4CCCBC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C33ABA-D2D2-E849-A45C-69A833C8AA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BD84F-1207-1B45-A00D-DC7209C72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69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02D4F-3BD7-C040-A8F1-05EC57D6D3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73FEB-44C2-5547-98C0-1D8B7BED5F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3AB67F-9E4F-DE4B-B86B-3555FD661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5035-B5E9-C748-AEC1-43AA187091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54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1B5F2-D195-F548-B9E2-7539E4CD72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1781B5-2C38-5944-B364-C8AE063282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2EE-6FD1-E844-B48D-13C27FE60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E27D-A5B2-8F43-A2A1-F235399FA6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36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BDCB65B-3378-A341-AFD0-4ADA23BB2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143F42-0816-C24D-B9F5-7815C491F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E35510F-E9D7-C340-947B-CA015565F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14AF8AE3-796A-A946-A076-FEC1D600B9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324A24C3-C54C-D84C-B653-9214D2F923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D140738-45F1-2444-A5D2-76DA793F296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60B641F5-0B5C-3542-B088-5B1A6BF3D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5DB747-196C-3A46-966A-00E10C72265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DBDD69-6DFA-5D43-BD6F-50765A706951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EF18EC43-E95F-B94C-BBEA-B20872756A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Functions &amp; Libraries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C19B65-0E82-D345-9607-D04777E325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3DEC50A-988C-8C49-A72D-3320D513A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Triangle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B1F5F-0E96-A14F-B759-81E9CE0D9C3E}"/>
              </a:ext>
            </a:extLst>
          </p:cNvPr>
          <p:cNvSpPr txBox="1"/>
          <p:nvPr/>
        </p:nvSpPr>
        <p:spPr>
          <a:xfrm>
            <a:off x="457200" y="1438186"/>
            <a:ext cx="3962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recall </a:t>
            </a:r>
            <a:r>
              <a:rPr lang="en-US" sz="1400" dirty="0" err="1">
                <a:latin typeface="+mj-lt"/>
              </a:rPr>
              <a:t>distance.html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/>
              <a:t>page from Ch. X5</a:t>
            </a:r>
          </a:p>
          <a:p>
            <a:pPr marL="285750" indent="-16668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can simplify by adding Distance function</a:t>
            </a:r>
          </a:p>
          <a:p>
            <a:pPr marL="285750" indent="-166688">
              <a:buClr>
                <a:schemeClr val="bg2"/>
              </a:buClr>
              <a:buFont typeface="Wingdings" pitchFamily="2" charset="2"/>
              <a:buChar char="§"/>
            </a:pPr>
            <a:endParaRPr lang="en-US" sz="1200" dirty="0">
              <a:latin typeface="+mn-lt"/>
            </a:endParaRPr>
          </a:p>
          <a:p>
            <a:pPr marL="11113">
              <a:buClr>
                <a:schemeClr val="bg2"/>
              </a:buClr>
            </a:pPr>
            <a:r>
              <a:rPr lang="en-US" sz="1400" dirty="0">
                <a:latin typeface="+mn-lt"/>
              </a:rPr>
              <a:t>functions are especially useful if the calculation is performed multiple times</a:t>
            </a:r>
          </a:p>
          <a:p>
            <a:pPr marL="285750" indent="-16668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here, need to calculate the lengths of three triangle sides</a:t>
            </a:r>
          </a:p>
          <a:p>
            <a:pPr marL="285750" indent="-16668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define the complex distance calculation once in the function</a:t>
            </a:r>
          </a:p>
          <a:p>
            <a:pPr marL="285750" indent="-166688">
              <a:buClr>
                <a:schemeClr val="bg2"/>
              </a:buClr>
              <a:buFont typeface="Wingdings" pitchFamily="2" charset="2"/>
              <a:buChar char="§"/>
            </a:pPr>
            <a:r>
              <a:rPr lang="en-US" sz="1200" dirty="0">
                <a:latin typeface="+mn-lt"/>
              </a:rPr>
              <a:t>can then call the function repeatedly</a:t>
            </a:r>
          </a:p>
          <a:p>
            <a:endParaRPr lang="en-US" sz="1400" dirty="0">
              <a:latin typeface="+mn-lt"/>
            </a:endParaRPr>
          </a:p>
          <a:p>
            <a:endParaRPr lang="en-US" sz="11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20DC1-CE23-3E4C-8D51-BD774D29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9239335-DDAC-5B45-A11D-3A4552DF4D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8600"/>
            <a:ext cx="4396423" cy="6400799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04202F-94BA-B644-B928-849E72F318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99" y="3854232"/>
            <a:ext cx="4495801" cy="289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03FE6778-38A3-8440-86CC-826EC5983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Function libraries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07CE9E33-43FA-7647-B61A-85DCBF227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2735943"/>
          </a:xfrm>
        </p:spPr>
        <p:txBody>
          <a:bodyPr/>
          <a:lstStyle/>
          <a:p>
            <a:pPr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functions such as </a:t>
            </a:r>
            <a:r>
              <a:rPr lang="en-US" altLang="en-US" sz="1600" dirty="0" err="1">
                <a:latin typeface="Lucida Console" panose="020B0609040504020204" pitchFamily="49" charset="0"/>
                <a:ea typeface="ＭＳ Ｐゴシック" panose="020B0600070205080204" pitchFamily="34" charset="-128"/>
              </a:rPr>
              <a:t>RandomInt</a:t>
            </a:r>
            <a:r>
              <a:rPr lang="en-US" altLang="en-US" sz="16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600" dirty="0">
                <a:ea typeface="ＭＳ Ｐゴシック" panose="020B0600070205080204" pitchFamily="34" charset="-128"/>
              </a:rPr>
              <a:t>can be added to </a:t>
            </a:r>
            <a:r>
              <a:rPr lang="en-US" altLang="en-US" sz="1600" dirty="0">
                <a:latin typeface="+mj-lt"/>
                <a:ea typeface="ＭＳ Ｐゴシック" panose="020B0600070205080204" pitchFamily="34" charset="-128"/>
              </a:rPr>
              <a:t>head</a:t>
            </a:r>
            <a:r>
              <a:rPr lang="en-US" altLang="en-US" sz="1600" dirty="0">
                <a:ea typeface="ＭＳ Ｐゴシック" panose="020B0600070205080204" pitchFamily="34" charset="-128"/>
              </a:rPr>
              <a:t> of a page</a:t>
            </a:r>
          </a:p>
          <a:p>
            <a:pPr lvl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tedious if functions are to be used in many pages</a:t>
            </a:r>
          </a:p>
          <a:p>
            <a:pPr lvl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involves creating lots of copies that all must be maintained for consistency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the alternative for general purpose functions is to place them in a library file</a:t>
            </a:r>
          </a:p>
          <a:p>
            <a:pPr lvl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library file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a separate text file that contains the definitions of one or more JavaScript functions</a:t>
            </a:r>
          </a:p>
          <a:p>
            <a:pPr lvl="1"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by convention, function library files end in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.js </a:t>
            </a:r>
            <a:r>
              <a:rPr lang="en-US" altLang="en-US" sz="1400" dirty="0">
                <a:ea typeface="ＭＳ Ｐゴシック" panose="020B0600070205080204" pitchFamily="34" charset="-128"/>
              </a:rPr>
              <a:t>since they contain JavaScript code</a:t>
            </a:r>
          </a:p>
          <a:p>
            <a:pPr marL="457200" lvl="1" indent="0">
              <a:buNone/>
              <a:defRPr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http://compsciconcepts.com/random.js</a:t>
            </a:r>
            <a:endParaRPr lang="en-US" altLang="en-US" sz="1200" dirty="0">
              <a:solidFill>
                <a:srgbClr val="0099F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1">
              <a:buFont typeface="Wingdings" pitchFamily="2" charset="2"/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D5715F-3641-0E43-B243-5A8AD03E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C4AE3-75FB-E745-A02B-43BCB15C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427" y="4107543"/>
            <a:ext cx="6001146" cy="25980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3D50FD1-3001-CB4B-9031-D559DA6CD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Function libraries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291B2795-6052-C94A-BB52-0771BB233C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05800" cy="2209800"/>
          </a:xfrm>
        </p:spPr>
        <p:txBody>
          <a:bodyPr/>
          <a:lstStyle/>
          <a:p>
            <a:r>
              <a:rPr lang="en-US" altLang="en-US" sz="1600" dirty="0">
                <a:ea typeface="ＭＳ Ｐゴシック" panose="020B0600070205080204" pitchFamily="34" charset="-128"/>
              </a:rPr>
              <a:t>once a function library file has been created, it can be loaded into any page by adding a </a:t>
            </a:r>
            <a:r>
              <a:rPr lang="en-US" altLang="en-US" sz="1600" dirty="0">
                <a:latin typeface="+mj-lt"/>
                <a:ea typeface="ＭＳ Ｐゴシック" panose="020B0600070205080204" pitchFamily="34" charset="-128"/>
              </a:rPr>
              <a:t>script</a:t>
            </a:r>
            <a:r>
              <a:rPr lang="en-US" altLang="en-US" sz="1600" dirty="0">
                <a:ea typeface="ＭＳ Ｐゴシック" panose="020B0600070205080204" pitchFamily="34" charset="-128"/>
              </a:rPr>
              <a:t> element whose </a:t>
            </a:r>
            <a:r>
              <a:rPr lang="en-US" altLang="en-US" sz="1600" dirty="0" err="1">
                <a:latin typeface="+mj-lt"/>
                <a:ea typeface="ＭＳ Ｐゴシック" panose="020B0600070205080204" pitchFamily="34" charset="-128"/>
              </a:rPr>
              <a:t>src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that file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2">
              <a:buFont typeface="Wingdings" pitchFamily="2" charset="2"/>
              <a:buNone/>
            </a:pPr>
            <a:r>
              <a:rPr lang="en-US" altLang="en-US" sz="12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&lt;script src="LIBRARY FILENAME"&gt;&lt;script&gt;</a:t>
            </a:r>
          </a:p>
          <a:p>
            <a:pPr lvl="1">
              <a:buFont typeface="Wingdings" pitchFamily="2" charset="2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this new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script</a:t>
            </a:r>
            <a:r>
              <a:rPr lang="en-US" altLang="en-US" sz="1400" dirty="0">
                <a:ea typeface="ＭＳ Ｐゴシック" panose="020B0600070205080204" pitchFamily="34" charset="-128"/>
              </a:rPr>
              <a:t> elements is added to the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head</a:t>
            </a:r>
            <a:r>
              <a:rPr lang="en-US" altLang="en-US" sz="1400" dirty="0">
                <a:ea typeface="ＭＳ Ｐゴシック" panose="020B0600070205080204" pitchFamily="34" charset="-128"/>
              </a:rPr>
              <a:t> of the page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note that no actual code appears in between the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script</a:t>
            </a:r>
            <a:r>
              <a:rPr lang="en-US" altLang="en-US" sz="1400" dirty="0">
                <a:ea typeface="ＭＳ Ｐゴシック" panose="020B0600070205080204" pitchFamily="34" charset="-128"/>
              </a:rPr>
              <a:t> tags </a:t>
            </a:r>
          </a:p>
          <a:p>
            <a:pPr marL="914400" lvl="2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the code from the library is inserted the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script</a:t>
            </a:r>
            <a:r>
              <a:rPr lang="en-US" altLang="en-US" sz="1400" dirty="0">
                <a:ea typeface="ＭＳ Ｐゴシック" panose="020B0600070205080204" pitchFamily="34" charset="-128"/>
              </a:rPr>
              <a:t> element when the page loads</a:t>
            </a:r>
          </a:p>
          <a:p>
            <a:pPr lvl="1">
              <a:buFont typeface="Wingdings" pitchFamily="2" charset="2"/>
              <a:buNone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FC94D2-73BD-F944-89CB-CAD31CA950F8}"/>
              </a:ext>
            </a:extLst>
          </p:cNvPr>
          <p:cNvSpPr txBox="1">
            <a:spLocks/>
          </p:cNvSpPr>
          <p:nvPr/>
        </p:nvSpPr>
        <p:spPr bwMode="auto">
          <a:xfrm>
            <a:off x="457200" y="41148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kern="0" dirty="0">
                <a:latin typeface="+mn-lt"/>
                <a:ea typeface="ＭＳ Ｐゴシック" charset="-128"/>
                <a:cs typeface="ＭＳ Ｐゴシック" charset="-128"/>
              </a:rPr>
              <a:t>advantages of library files: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kern="0" dirty="0">
                <a:latin typeface="+mn-lt"/>
                <a:ea typeface="ＭＳ Ｐゴシック" charset="-128"/>
              </a:rPr>
              <a:t>avoid duplication (only one copy of the function definition)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kern="0" dirty="0">
                <a:latin typeface="+mn-lt"/>
                <a:ea typeface="ＭＳ Ｐゴシック" charset="-128"/>
              </a:rPr>
              <a:t>easier to reuse functions (simply load the library file into any page)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400" kern="0" dirty="0">
                <a:latin typeface="+mn-lt"/>
                <a:ea typeface="ＭＳ Ｐゴシック" charset="-128"/>
              </a:rPr>
              <a:t>easier to modify functions (a single change to the library file automatically affects all pages that load the library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5CF1EB-2E20-E048-B234-9198FBEF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>
            <a:extLst>
              <a:ext uri="{FF2B5EF4-FFF2-40B4-BE49-F238E27FC236}">
                <a16:creationId xmlns:a16="http://schemas.microsoft.com/office/drawing/2014/main" id="{9DC0D060-6277-FE47-B6A3-EABAD58C2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1600200"/>
            <a:ext cx="28194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17462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400" dirty="0"/>
              <a:t>note: there is one </a:t>
            </a:r>
            <a:r>
              <a:rPr lang="en-US" altLang="en-US" sz="1400" dirty="0">
                <a:latin typeface="+mj-lt"/>
              </a:rPr>
              <a:t>script</a:t>
            </a:r>
            <a:r>
              <a:rPr lang="en-US" altLang="en-US" sz="1400" dirty="0"/>
              <a:t> element for loading the library</a:t>
            </a:r>
          </a:p>
          <a:p>
            <a:pPr marL="231775" lvl="1" indent="-214313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1200" dirty="0"/>
              <a:t>this makes the </a:t>
            </a:r>
            <a:r>
              <a:rPr lang="en-US" altLang="en-US" sz="1200" dirty="0">
                <a:latin typeface="Lucida Console" panose="020B0609040504020204" pitchFamily="49" charset="0"/>
              </a:rPr>
              <a:t>RandomInt</a:t>
            </a:r>
            <a:r>
              <a:rPr lang="en-US" altLang="en-US" sz="1200" dirty="0"/>
              <a:t> function accessible within the page</a:t>
            </a:r>
          </a:p>
          <a:p>
            <a:pPr marL="231775" lvl="1" indent="-214313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1200" dirty="0"/>
          </a:p>
          <a:p>
            <a:pPr marL="17462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400" dirty="0"/>
          </a:p>
          <a:p>
            <a:pPr marL="17462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400" dirty="0"/>
              <a:t>there is separate </a:t>
            </a:r>
            <a:r>
              <a:rPr lang="en-US" altLang="en-US" sz="1400" dirty="0">
                <a:latin typeface="+mj-lt"/>
              </a:rPr>
              <a:t>script</a:t>
            </a:r>
            <a:r>
              <a:rPr lang="en-US" altLang="en-US" sz="1400" dirty="0"/>
              <a:t> element for defining the page-specific function</a:t>
            </a:r>
          </a:p>
          <a:p>
            <a:pPr marL="231775" lvl="1" indent="-214313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altLang="en-US" sz="1200" dirty="0"/>
              <a:t>this function can call the library function that has been loaded</a:t>
            </a:r>
          </a:p>
          <a:p>
            <a:pPr marL="17462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400" dirty="0"/>
          </a:p>
          <a:p>
            <a:pPr marL="17462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400" dirty="0"/>
          </a:p>
          <a:p>
            <a:pPr marL="0" lvl="1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47D4F4-4AFE-B74B-BB40-F7832827B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Pick-4 Yet Again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840404-F858-6543-8020-F6D26788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0B7799F-0AE1-A84B-8A2D-EDE769570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89697"/>
            <a:ext cx="5562600" cy="51635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A38DA24-6411-3242-BC78-D64794A24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Dice Example (v.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59D1-46C8-104C-B232-EA408260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62400"/>
            <a:ext cx="2209800" cy="2590800"/>
          </a:xfrm>
        </p:spPr>
        <p:txBody>
          <a:bodyPr/>
          <a:lstStyle/>
          <a:p>
            <a:pPr marL="17463" indent="0">
              <a:defRPr/>
            </a:pPr>
            <a:r>
              <a:rPr lang="en-US" sz="1400" dirty="0"/>
              <a:t>this page uses the </a:t>
            </a:r>
            <a:r>
              <a:rPr lang="en-US" sz="1400" dirty="0">
                <a:latin typeface="Lucida Console" panose="020B0609040504020204" pitchFamily="49" charset="0"/>
              </a:rPr>
              <a:t>RandomInt</a:t>
            </a:r>
            <a:r>
              <a:rPr lang="en-US" sz="1400" dirty="0"/>
              <a:t> function from </a:t>
            </a:r>
            <a:r>
              <a:rPr lang="en-US" sz="1400" dirty="0">
                <a:latin typeface="+mj-lt"/>
              </a:rPr>
              <a:t>random.js </a:t>
            </a:r>
            <a:r>
              <a:rPr lang="en-US" sz="1400" dirty="0"/>
              <a:t>to pick the random die images</a:t>
            </a:r>
          </a:p>
          <a:p>
            <a:pPr marL="17463" indent="0">
              <a:defRPr/>
            </a:pPr>
            <a:endParaRPr lang="en-US" sz="1400" dirty="0"/>
          </a:p>
          <a:p>
            <a:pPr marL="17463" indent="0">
              <a:defRPr/>
            </a:pPr>
            <a:r>
              <a:rPr lang="en-US" sz="1400" dirty="0"/>
              <a:t>note: die images are named </a:t>
            </a:r>
            <a:r>
              <a:rPr lang="en-US" sz="1200" dirty="0">
                <a:latin typeface="+mj-lt"/>
              </a:rPr>
              <a:t>die1.gif</a:t>
            </a:r>
            <a:r>
              <a:rPr lang="en-US" sz="1200" dirty="0"/>
              <a:t>, </a:t>
            </a:r>
            <a:r>
              <a:rPr lang="en-US" sz="1200" dirty="0">
                <a:latin typeface="+mj-lt"/>
              </a:rPr>
              <a:t>die2.gif</a:t>
            </a:r>
            <a:r>
              <a:rPr lang="en-US" sz="1200" dirty="0"/>
              <a:t>, …, </a:t>
            </a:r>
            <a:r>
              <a:rPr lang="en-US" sz="1200" dirty="0">
                <a:latin typeface="+mj-lt"/>
              </a:rPr>
              <a:t>die6.gif</a:t>
            </a:r>
            <a:endParaRPr lang="en-US" sz="14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5EE07-97D3-8B4F-B8BD-D7ACFF7D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826A281-54D7-D349-BB2B-AE37CBA06D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997" y="2819400"/>
            <a:ext cx="6031003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EE4B734-548F-B64D-9052-F985575274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90" y="914400"/>
            <a:ext cx="524891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6FE1E2DE-89E3-B44C-AF68-E4F1B242F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Dice Example (v.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5AB3-2789-7841-855E-C5BF1424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971" y="3660048"/>
            <a:ext cx="2438400" cy="2244340"/>
          </a:xfrm>
        </p:spPr>
        <p:txBody>
          <a:bodyPr/>
          <a:lstStyle/>
          <a:p>
            <a:pPr marL="17463" indent="0">
              <a:defRPr/>
            </a:pPr>
            <a:r>
              <a:rPr lang="en-US" sz="1400" dirty="0"/>
              <a:t>alternatively, could use the </a:t>
            </a:r>
            <a:r>
              <a:rPr lang="en-US" sz="1400" dirty="0">
                <a:latin typeface="Lucida Console" panose="020B0609040504020204" pitchFamily="49" charset="0"/>
              </a:rPr>
              <a:t>RandomOneOf</a:t>
            </a:r>
            <a:r>
              <a:rPr lang="en-US" sz="1400" dirty="0"/>
              <a:t> function from the </a:t>
            </a:r>
            <a:r>
              <a:rPr lang="en-US" sz="1400" dirty="0">
                <a:latin typeface="+mj-lt"/>
              </a:rPr>
              <a:t>random.js </a:t>
            </a:r>
            <a:r>
              <a:rPr lang="en-US" sz="1400" dirty="0"/>
              <a:t>library to pick the die images</a:t>
            </a:r>
          </a:p>
          <a:p>
            <a:pPr marL="17463" indent="0">
              <a:defRPr/>
            </a:pPr>
            <a:endParaRPr lang="en-US" sz="1400" dirty="0"/>
          </a:p>
          <a:p>
            <a:pPr marL="17463" indent="0">
              <a:defRPr/>
            </a:pPr>
            <a:r>
              <a:rPr lang="en-US" sz="1400" dirty="0"/>
              <a:t>note: function input must be a list of options, contained in [ ] and separated by commas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19C61-4486-A941-AD08-F9D9A4EF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2CDEC60-1994-3744-87A9-D78869C0D5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67914"/>
            <a:ext cx="6096000" cy="418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4EFCC9-4990-1342-A280-018753B21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953612"/>
            <a:ext cx="4743450" cy="2932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21AD79C-B0E4-5C47-8964-BE424624F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Sequences Example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29E3AEA-8A18-894F-868D-5AE0196B00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03802"/>
            <a:ext cx="3962400" cy="808038"/>
          </a:xfrm>
        </p:spPr>
        <p:txBody>
          <a:bodyPr/>
          <a:lstStyle/>
          <a:p>
            <a:pPr marL="9525" indent="0" eaLnBrk="1" hangingPunct="1"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consider the task of generating random character sequences</a:t>
            </a:r>
          </a:p>
          <a:p>
            <a:pPr marL="9525" indent="0" eaLnBrk="1" hangingPunct="1">
              <a:tabLst>
                <a:tab pos="447675" algn="l"/>
              </a:tabLst>
              <a:defRPr/>
            </a:pPr>
            <a:r>
              <a:rPr lang="en-US" altLang="en-US" sz="1400" dirty="0">
                <a:ea typeface="ＭＳ Ｐゴシック" panose="020B0600070205080204" pitchFamily="34" charset="-128"/>
              </a:rPr>
              <a:t>	e.g., for creating secure passwords</a:t>
            </a:r>
          </a:p>
          <a:p>
            <a:pPr lvl="1" eaLnBrk="1" hangingPunct="1"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8C72C-653A-554F-BB80-6BD02D8BB7A9}"/>
              </a:ext>
            </a:extLst>
          </p:cNvPr>
          <p:cNvSpPr txBox="1"/>
          <p:nvPr/>
        </p:nvSpPr>
        <p:spPr>
          <a:xfrm>
            <a:off x="5916386" y="3828803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user can specify the characters to choose from in the text box</a:t>
            </a:r>
          </a:p>
          <a:p>
            <a:endParaRPr lang="en-US" sz="1400" dirty="0"/>
          </a:p>
          <a:p>
            <a:r>
              <a:rPr lang="en-US" sz="1400" dirty="0"/>
              <a:t>uses the </a:t>
            </a:r>
            <a:r>
              <a:rPr lang="en-US" sz="1400" dirty="0">
                <a:latin typeface="+mj-lt"/>
              </a:rPr>
              <a:t>RandomChar</a:t>
            </a:r>
            <a:r>
              <a:rPr lang="en-US" sz="1400" dirty="0"/>
              <a:t> function from </a:t>
            </a:r>
            <a:r>
              <a:rPr lang="en-US" sz="1400" dirty="0">
                <a:latin typeface="+mj-lt"/>
              </a:rPr>
              <a:t>random.js </a:t>
            </a:r>
            <a:r>
              <a:rPr lang="en-US" sz="1400" dirty="0"/>
              <a:t>to pick 3 random characters &amp; concatenate them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2599C-7EC2-9444-A450-69EB21FB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933500C-2229-924E-BF36-62030236B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430145"/>
            <a:ext cx="5448300" cy="42754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F2D0AC-4950-B744-BF37-35F5E55C83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199" y="896620"/>
            <a:ext cx="4903223" cy="291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128C5A1-9286-3449-A08E-5A941CA8B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Designing Functions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F0002ADB-59CC-9441-9602-DE93E21ED7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2286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functions do not add any computational power to the language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function definition simply encapsulates other statements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still, the capacity to define and use functions is key to solving complex problems, as well as to developing reusable code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encapsulating repetitive tasks can shorten and simplify code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provide units of computational abstraction – user can ignore details</a:t>
            </a:r>
          </a:p>
          <a:p>
            <a:pPr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675006D1-1593-E349-8A8D-06EBAE9F0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92562"/>
            <a:ext cx="83058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when you write a general-purpose function that could be used in many pages</a:t>
            </a:r>
          </a:p>
          <a:p>
            <a:pPr lvl="1" eaLnBrk="1" hangingPunct="1"/>
            <a:r>
              <a:rPr lang="en-US" altLang="en-US" sz="1400" dirty="0"/>
              <a:t>create a library file and package that function with related functions</a:t>
            </a:r>
          </a:p>
          <a:p>
            <a:pPr lvl="1" eaLnBrk="1" hangingPunct="1"/>
            <a:r>
              <a:rPr lang="en-US" altLang="en-US" sz="1400" dirty="0"/>
              <a:t>these can then be loaded into pages that need those functions</a:t>
            </a:r>
          </a:p>
          <a:p>
            <a:pPr marL="914400" lvl="2" indent="0" eaLnBrk="1" hangingPunct="1">
              <a:buNone/>
            </a:pPr>
            <a:endParaRPr lang="en-US" altLang="en-US" sz="1400" dirty="0"/>
          </a:p>
          <a:p>
            <a:pPr marL="9525" indent="0" eaLnBrk="1" hangingPunct="1"/>
            <a:r>
              <a:rPr lang="en-US" altLang="en-US" sz="1600" dirty="0"/>
              <a:t>when you define a function that is page-specific:</a:t>
            </a:r>
          </a:p>
          <a:p>
            <a:pPr lvl="1" indent="-284163" eaLnBrk="1" hangingPunct="1"/>
            <a:r>
              <a:rPr lang="en-US" altLang="en-US" sz="1400" dirty="0"/>
              <a:t>define it in the </a:t>
            </a:r>
            <a:r>
              <a:rPr lang="en-US" altLang="en-US" sz="1400" dirty="0">
                <a:latin typeface="+mj-lt"/>
              </a:rPr>
              <a:t>head</a:t>
            </a:r>
            <a:r>
              <a:rPr lang="en-US" altLang="en-US" sz="1400" dirty="0"/>
              <a:t> of that page (within a </a:t>
            </a:r>
            <a:r>
              <a:rPr lang="en-US" altLang="en-US" sz="1400" dirty="0">
                <a:latin typeface="+mj-lt"/>
              </a:rPr>
              <a:t>script</a:t>
            </a:r>
            <a:r>
              <a:rPr lang="en-US" altLang="en-US" sz="1400" dirty="0"/>
              <a:t> element)</a:t>
            </a:r>
          </a:p>
          <a:p>
            <a:pPr lvl="1" indent="-284163" eaLnBrk="1" hangingPunct="1"/>
            <a:r>
              <a:rPr lang="en-US" altLang="en-US" sz="1400" dirty="0"/>
              <a:t>can have more than one function defined in the same </a:t>
            </a:r>
            <a:r>
              <a:rPr lang="en-US" altLang="en-US" sz="1400" dirty="0">
                <a:latin typeface="+mj-lt"/>
              </a:rPr>
              <a:t>script</a:t>
            </a:r>
            <a:r>
              <a:rPr lang="en-US" altLang="en-US" sz="1400" dirty="0"/>
              <a:t> element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9481F-E5FB-CD4E-B29E-A1B0EAF0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3DEC50A-988C-8C49-A72D-3320D513A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Abstraction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BA7D12D-09AF-4449-A945-FAD6AAFDD5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i="1" dirty="0">
                <a:ea typeface="ＭＳ Ｐゴシック" panose="020B0600070205080204" pitchFamily="34" charset="-128"/>
              </a:rPr>
              <a:t>abstraction</a:t>
            </a:r>
            <a:r>
              <a:rPr lang="en-US" altLang="en-US" sz="18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ea typeface="ＭＳ Ｐゴシック" panose="020B0600070205080204" pitchFamily="34" charset="-128"/>
              </a:rPr>
              <a:t>is the process of ignoring minutiae and focusing on the big picture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in modern life, we are constantly confronted with complexity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we don't necessarily know how it works, but we know how to use it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600" dirty="0">
                <a:ea typeface="ＭＳ Ｐゴシック" panose="020B0600070205080204" pitchFamily="34" charset="-128"/>
              </a:rPr>
              <a:t>	e.g., how does a TV work?  a car?  a computer?</a:t>
            </a:r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33E0E51A-FB0F-DF43-ADD1-21B4F829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800" dirty="0"/>
              <a:t>we survive in the face of complexity by abstracting away details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to use a TV/car/computer, it's not important to understand the inner workings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we ignore unimportant details and focus on those features relevant to using 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/>
              <a:t>e.g., TV has power switch, volume control, channel changer, …</a:t>
            </a: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D1009EE5-66DE-494D-A17E-71D955BF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800" dirty="0">
                <a:latin typeface="Verdana" charset="0"/>
                <a:ea typeface="+mn-ea"/>
              </a:rPr>
              <a:t>JavaScript functions (like </a:t>
            </a:r>
            <a:r>
              <a:rPr lang="en-US" sz="1800" dirty="0">
                <a:latin typeface="+mj-lt"/>
                <a:ea typeface="+mn-ea"/>
              </a:rPr>
              <a:t>Math.sqrt</a:t>
            </a:r>
            <a:r>
              <a:rPr lang="en-US" sz="1800" dirty="0">
                <a:latin typeface="Verdana" charset="0"/>
                <a:ea typeface="+mn-ea"/>
              </a:rPr>
              <a:t>) provide computational abstraction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a function encapsulates some computation &amp; hides the details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the user only needs to know how to call the function, not how it works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simple user-defined functions similarly provide abstractions that simplify the page</a:t>
            </a:r>
            <a:endParaRPr lang="en-US" sz="14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EDB67D-654D-5048-A650-70130405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3DEC50A-988C-8C49-A72D-3320D513A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User-defined Functions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D824A90-F5C0-3644-8C79-E838E3694C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functions simplify the programmer's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minimize the amount of detail the developer must remember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to calculate a square root, only need to remember the name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Math.sqrt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minimize the size and complexity of code</a:t>
            </a:r>
          </a:p>
          <a:p>
            <a:pPr marL="857250" lvl="2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e.g., simple user-defined functions in the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head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 simplify buttons in the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  <a:sym typeface="Wingdings" pitchFamily="2" charset="2"/>
              </a:rPr>
              <a:t>body</a:t>
            </a:r>
            <a:endParaRPr lang="en-US" altLang="en-US" sz="1600" dirty="0">
              <a:latin typeface="+mj-lt"/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1DA8C-62F2-E94C-89F5-CBED05E5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50D37A0-71C7-C148-A6E9-5012B58A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71800"/>
            <a:ext cx="830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11113" indent="0" eaLnBrk="1" hangingPunct="1">
              <a:lnSpc>
                <a:spcPct val="9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  <a:sym typeface="Wingdings" pitchFamily="2" charset="2"/>
              </a:rPr>
              <a:t>the general form of user-defined functions:</a:t>
            </a:r>
          </a:p>
          <a:p>
            <a:pPr marL="800100" lvl="1" eaLnBrk="1" hangingPunct="1">
              <a:lnSpc>
                <a:spcPct val="90000"/>
              </a:lnSpc>
            </a:pPr>
            <a:endParaRPr lang="en-US" altLang="en-US" sz="1400" kern="0" dirty="0">
              <a:latin typeface="+mj-lt"/>
              <a:ea typeface="ＭＳ Ｐゴシック" panose="020B0600070205080204" pitchFamily="34" charset="-128"/>
              <a:sym typeface="Wingdings" pitchFamily="2" charset="2"/>
            </a:endParaRPr>
          </a:p>
          <a:p>
            <a:pPr marL="742950" indent="0"/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function FUNCTION_NAME(PARAMETER1, PARAMETER2, …) {</a:t>
            </a:r>
          </a:p>
          <a:p>
            <a:pPr marL="742950" indent="0"/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 STATEMENTS_TO_PERFORM_THE_DESIRED_COMPUTATION</a:t>
            </a:r>
          </a:p>
          <a:p>
            <a:pPr marL="742950" indent="0"/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 </a:t>
            </a:r>
          </a:p>
          <a:p>
            <a:pPr marL="742950" indent="0"/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  return OUTPUT_VALUE;</a:t>
            </a:r>
          </a:p>
          <a:p>
            <a:pPr marL="742950" indent="0"/>
            <a:r>
              <a:rPr lang="en-US" sz="1400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}</a:t>
            </a:r>
          </a:p>
          <a:p>
            <a:pPr marL="742950" indent="0"/>
            <a:endParaRPr lang="en-US" sz="1400" kern="0" dirty="0">
              <a:latin typeface="+mj-lt"/>
            </a:endParaRPr>
          </a:p>
          <a:p>
            <a:pPr lvl="1" indent="-284163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parameters are variables that correspond to the inputs when the function is called</a:t>
            </a:r>
          </a:p>
          <a:p>
            <a:pPr marL="742950" lvl="2" indent="-2841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200" kern="0" dirty="0">
                <a:ea typeface="ＭＳ Ｐゴシック" panose="020B0600070205080204" pitchFamily="34" charset="-128"/>
              </a:rPr>
              <a:t>		</a:t>
            </a:r>
            <a:r>
              <a:rPr lang="en-US" altLang="en-US" sz="1400" kern="0" dirty="0">
                <a:ea typeface="ＭＳ Ｐゴシック" panose="020B0600070205080204" pitchFamily="34" charset="-128"/>
              </a:rPr>
              <a:t>will have as many parameters as there are inputs to the function (could be 0)</a:t>
            </a:r>
          </a:p>
          <a:p>
            <a:pPr marL="742950" lvl="2" indent="-284163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200" kern="0" dirty="0">
              <a:ea typeface="ＭＳ Ｐゴシック" panose="020B0600070205080204" pitchFamily="34" charset="-128"/>
            </a:endParaRPr>
          </a:p>
          <a:p>
            <a:pPr lvl="1" indent="-284163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a return statement specifies the output value for that function</a:t>
            </a:r>
          </a:p>
          <a:p>
            <a:pPr marL="458787" lvl="1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	optional, as some functions don't return a value (e.g., write a message in page)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742950" indent="0"/>
            <a:endParaRPr lang="en-US" sz="1400" kern="0" dirty="0">
              <a:latin typeface="+mj-lt"/>
            </a:endParaRPr>
          </a:p>
          <a:p>
            <a:pPr marL="742950" indent="0"/>
            <a:endParaRPr lang="en-US" sz="1400" kern="0" dirty="0">
              <a:latin typeface="+mj-lt"/>
            </a:endParaRPr>
          </a:p>
          <a:p>
            <a:pPr marL="742950" indent="0"/>
            <a:endParaRPr lang="en-US" sz="1400" kern="0" dirty="0">
              <a:latin typeface="+mj-lt"/>
            </a:endParaRPr>
          </a:p>
          <a:p>
            <a:pPr marL="800100" lvl="1" eaLnBrk="1" hangingPunct="1">
              <a:lnSpc>
                <a:spcPct val="90000"/>
              </a:lnSpc>
            </a:pPr>
            <a:endParaRPr lang="en-US" altLang="en-US" sz="1600" kern="0" dirty="0"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52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698-89F7-0947-8EC5-D972A17DF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54ED2-6CD1-0147-81C1-BE3778B3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819400"/>
          </a:xfrm>
        </p:spPr>
        <p:txBody>
          <a:bodyPr/>
          <a:lstStyle/>
          <a:p>
            <a:r>
              <a:rPr lang="en-US" sz="1600" dirty="0"/>
              <a:t>consider the following function for converting distances:</a:t>
            </a:r>
          </a:p>
          <a:p>
            <a:endParaRPr lang="en-US" sz="1200" dirty="0"/>
          </a:p>
          <a:p>
            <a:pPr marL="457200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function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InchesToCentimeters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(inches) {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cm = inches * 2.54;</a:t>
            </a:r>
          </a:p>
          <a:p>
            <a:pPr marL="457200" lvl="1" indent="0">
              <a:buNone/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 </a:t>
            </a:r>
            <a:endParaRPr lang="en-US" sz="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return cm;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}</a:t>
            </a:r>
          </a:p>
          <a:p>
            <a:endParaRPr lang="en-US" sz="1200" dirty="0"/>
          </a:p>
          <a:p>
            <a:pPr lvl="1"/>
            <a:r>
              <a:rPr lang="en-US" sz="1400" dirty="0"/>
              <a:t>the function has one parameter, named </a:t>
            </a:r>
            <a:r>
              <a:rPr lang="en-US" sz="1400" dirty="0">
                <a:latin typeface="+mj-lt"/>
              </a:rPr>
              <a:t>inches</a:t>
            </a:r>
          </a:p>
          <a:p>
            <a:pPr lvl="1"/>
            <a:r>
              <a:rPr lang="en-US" sz="1400" dirty="0"/>
              <a:t>when the function is called, an input value must be specified in the parentheses</a:t>
            </a:r>
          </a:p>
          <a:p>
            <a:pPr lvl="1"/>
            <a:endParaRPr lang="en-US" sz="1200" dirty="0"/>
          </a:p>
          <a:p>
            <a:pPr marL="457200" lvl="1" indent="0">
              <a:buNone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InchesToCentimeters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(10)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DBD88-707F-664A-A5D6-2DF7EC04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11CD8C-1792-9D4D-80EB-E4A45EC71784}"/>
              </a:ext>
            </a:extLst>
          </p:cNvPr>
          <p:cNvSpPr txBox="1">
            <a:spLocks/>
          </p:cNvSpPr>
          <p:nvPr/>
        </p:nvSpPr>
        <p:spPr bwMode="auto">
          <a:xfrm>
            <a:off x="457200" y="4038600"/>
            <a:ext cx="8229600" cy="129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sz="1600" kern="0" dirty="0"/>
          </a:p>
          <a:p>
            <a:pPr lvl="1"/>
            <a:r>
              <a:rPr lang="en-US" sz="1400" kern="0" dirty="0"/>
              <a:t>the input value from the call is assigned to the parameter variable</a:t>
            </a:r>
            <a:endParaRPr lang="en-US" sz="1400" kern="0" dirty="0">
              <a:latin typeface="+mj-lt"/>
            </a:endParaRPr>
          </a:p>
          <a:p>
            <a:pPr lvl="1"/>
            <a:r>
              <a:rPr lang="en-US" sz="1400" kern="0" dirty="0"/>
              <a:t>that variable can then be used in calculations (here, </a:t>
            </a:r>
            <a:r>
              <a:rPr lang="en-US" sz="1400" kern="0" dirty="0">
                <a:latin typeface="+mj-lt"/>
              </a:rPr>
              <a:t>cm</a:t>
            </a:r>
            <a:r>
              <a:rPr lang="en-US" sz="1400" kern="0" dirty="0"/>
              <a:t> = 2.54*10 = 25.4)</a:t>
            </a:r>
          </a:p>
          <a:p>
            <a:pPr lvl="1"/>
            <a:r>
              <a:rPr lang="en-US" sz="1400" kern="0" dirty="0"/>
              <a:t>when a return statement is reached, the expression is evaluated and returned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83C39-969E-3146-8020-8948084E6A3C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133600"/>
            <a:ext cx="1066800" cy="172243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F7FBA0-E67E-3444-928C-1623656C9FCC}"/>
              </a:ext>
            </a:extLst>
          </p:cNvPr>
          <p:cNvSpPr txBox="1">
            <a:spLocks/>
          </p:cNvSpPr>
          <p:nvPr/>
        </p:nvSpPr>
        <p:spPr bwMode="auto">
          <a:xfrm>
            <a:off x="457200" y="5105400"/>
            <a:ext cx="8229600" cy="129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sz="1600" kern="0" dirty="0"/>
          </a:p>
          <a:p>
            <a:pPr marL="57150" indent="0"/>
            <a:r>
              <a:rPr lang="en-US" sz="1600" kern="0" dirty="0"/>
              <a:t>a function call can appear in any expression</a:t>
            </a:r>
          </a:p>
          <a:p>
            <a:pPr lvl="1"/>
            <a:r>
              <a:rPr lang="en-US" sz="1400" kern="0" dirty="0"/>
              <a:t>the return value is substituted for the call when evaluating</a:t>
            </a:r>
          </a:p>
          <a:p>
            <a:pPr lvl="1"/>
            <a:endParaRPr lang="en-US" sz="1200" kern="0" dirty="0"/>
          </a:p>
          <a:p>
            <a:pPr marL="457200" lvl="1" indent="0">
              <a:buNone/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outputP.innerHTML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=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InchesToCentimeters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(10);	    </a:t>
            </a:r>
            <a:r>
              <a:rPr lang="en-US" sz="1200" dirty="0"/>
              <a:t>displays 25.4 in </a:t>
            </a:r>
            <a:r>
              <a:rPr lang="en-US" sz="1200" dirty="0" err="1">
                <a:latin typeface="+mj-lt"/>
              </a:rPr>
              <a:t>outputP</a:t>
            </a:r>
            <a:endParaRPr lang="en-US" sz="1200" dirty="0">
              <a:latin typeface="+mj-lt"/>
            </a:endParaRPr>
          </a:p>
          <a:p>
            <a:pPr lvl="1"/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546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7DB7-9521-9A40-AB5F-F6FA4F29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CF431-20D1-1247-BF18-6D2E7BD0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C616D9-10F1-7448-82A4-506EAC1CA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799"/>
          </a:xfrm>
        </p:spPr>
        <p:txBody>
          <a:bodyPr/>
          <a:lstStyle/>
          <a:p>
            <a:r>
              <a:rPr lang="en-US" sz="1600" dirty="0"/>
              <a:t>as with any variable, parameter names should convey their purpose:</a:t>
            </a:r>
          </a:p>
          <a:p>
            <a:pPr lvl="1"/>
            <a:r>
              <a:rPr lang="en-US" sz="1400" dirty="0">
                <a:latin typeface="+mj-lt"/>
              </a:rPr>
              <a:t>inches</a:t>
            </a:r>
            <a:r>
              <a:rPr lang="en-US" sz="1400" dirty="0"/>
              <a:t>, </a:t>
            </a:r>
            <a:r>
              <a:rPr lang="en-US" sz="1400" dirty="0" err="1">
                <a:latin typeface="+mj-lt"/>
              </a:rPr>
              <a:t>distanceInInches</a:t>
            </a:r>
            <a:r>
              <a:rPr lang="en-US" sz="1400" dirty="0"/>
              <a:t>, </a:t>
            </a:r>
            <a:r>
              <a:rPr lang="en-US" sz="1400" dirty="0" err="1">
                <a:latin typeface="+mj-lt"/>
              </a:rPr>
              <a:t>lengthInInches</a:t>
            </a:r>
            <a:r>
              <a:rPr lang="en-US" sz="1400" dirty="0"/>
              <a:t>, …</a:t>
            </a:r>
          </a:p>
          <a:p>
            <a:endParaRPr lang="en-US" sz="1200" dirty="0"/>
          </a:p>
          <a:p>
            <a:r>
              <a:rPr lang="en-US" sz="1600" dirty="0"/>
              <a:t>convention used throughout the book:</a:t>
            </a:r>
          </a:p>
          <a:p>
            <a:pPr lvl="1"/>
            <a:r>
              <a:rPr lang="en-US" sz="1400" dirty="0"/>
              <a:t>variable/parameter names start with a lowercase letter</a:t>
            </a:r>
          </a:p>
          <a:p>
            <a:pPr lvl="1"/>
            <a:r>
              <a:rPr lang="en-US" sz="1400" dirty="0"/>
              <a:t>function names start with an uppercase letter</a:t>
            </a:r>
          </a:p>
          <a:p>
            <a:pPr lvl="1"/>
            <a:r>
              <a:rPr lang="en-US" sz="1400" dirty="0"/>
              <a:t>if a variable name consists of multiple words, use internal capitalization</a:t>
            </a:r>
          </a:p>
          <a:p>
            <a:pPr lvl="1"/>
            <a:endParaRPr lang="en-US" sz="1400" dirty="0"/>
          </a:p>
          <a:p>
            <a:pPr lvl="1"/>
            <a:endParaRPr lang="en-US" sz="1200" dirty="0"/>
          </a:p>
          <a:p>
            <a:endParaRPr lang="en-US" sz="1200" dirty="0"/>
          </a:p>
          <a:p>
            <a:r>
              <a:rPr lang="en-US" sz="1600" dirty="0"/>
              <a:t>since a return statement can specify an expression, we could equivalently define the function as:</a:t>
            </a:r>
          </a:p>
          <a:p>
            <a:endParaRPr lang="en-US" sz="1200" dirty="0"/>
          </a:p>
          <a:p>
            <a:pPr marL="457200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function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InchesToCentimeters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distanceInInches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) {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  return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distanceInI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nches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* 2.54;</a:t>
            </a:r>
          </a:p>
          <a:p>
            <a:pPr marL="457200" lvl="1" indent="0">
              <a:buNone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9313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A38DA24-6411-3242-BC78-D64794A24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Conversion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59D1-46C8-104C-B232-EA408260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3962400"/>
            <a:ext cx="2133600" cy="2590800"/>
          </a:xfrm>
        </p:spPr>
        <p:txBody>
          <a:bodyPr/>
          <a:lstStyle/>
          <a:p>
            <a:pPr marL="17463" indent="0">
              <a:defRPr/>
            </a:pPr>
            <a:r>
              <a:rPr lang="en-US" sz="1600" dirty="0"/>
              <a:t>note 2 function definitions in head</a:t>
            </a:r>
          </a:p>
          <a:p>
            <a:pPr marL="17463" indent="0">
              <a:defRPr/>
            </a:pPr>
            <a:endParaRPr lang="en-US" sz="1600" dirty="0"/>
          </a:p>
          <a:p>
            <a:pPr marL="17463" indent="0">
              <a:defRPr/>
            </a:pPr>
            <a:r>
              <a:rPr lang="en-US" sz="1600" dirty="0"/>
              <a:t>still need </a:t>
            </a:r>
            <a:r>
              <a:rPr lang="en-US" sz="1600" dirty="0" err="1"/>
              <a:t>parameterless</a:t>
            </a:r>
            <a:r>
              <a:rPr lang="en-US" sz="1600" dirty="0"/>
              <a:t> function connected to the button</a:t>
            </a:r>
            <a:endParaRPr lang="en-US" sz="1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5EE07-97D3-8B4F-B8BD-D7ACFF7D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69929DB-14BC-CC49-BB66-269DC4F58E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8086" y="2514601"/>
            <a:ext cx="6085114" cy="39624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Picture 7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E956218C-60F0-5241-BE04-25402D0948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78885" y="869950"/>
            <a:ext cx="5441315" cy="3308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665023-AF5F-C147-98E2-AD6034CA4F74}"/>
              </a:ext>
            </a:extLst>
          </p:cNvPr>
          <p:cNvSpPr txBox="1"/>
          <p:nvPr/>
        </p:nvSpPr>
        <p:spPr>
          <a:xfrm>
            <a:off x="498269" y="1826597"/>
            <a:ext cx="349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this shows that a function can contain a call to another function</a:t>
            </a:r>
          </a:p>
        </p:txBody>
      </p:sp>
    </p:spTree>
    <p:extLst>
      <p:ext uri="{BB962C8B-B14F-4D97-AF65-F5344CB8AC3E}">
        <p14:creationId xmlns:p14="http://schemas.microsoft.com/office/powerpoint/2010/main" val="37968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13EB-3251-BB41-A618-3A6DC0FE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Pick-4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70DF-EDF7-1E40-88AF-B40ADBE0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971800"/>
          </a:xfrm>
        </p:spPr>
        <p:txBody>
          <a:bodyPr/>
          <a:lstStyle/>
          <a:p>
            <a:r>
              <a:rPr lang="en-US" sz="1600" dirty="0" err="1">
                <a:latin typeface="+mj-lt"/>
              </a:rPr>
              <a:t>InchesToCentimeters</a:t>
            </a:r>
            <a:r>
              <a:rPr lang="en-US" sz="1600" dirty="0"/>
              <a:t> is easy to understand, but not very motivational</a:t>
            </a:r>
          </a:p>
          <a:p>
            <a:endParaRPr lang="en-US" sz="1600" dirty="0"/>
          </a:p>
          <a:p>
            <a:r>
              <a:rPr lang="en-US" sz="1600" dirty="0"/>
              <a:t>for a better example, consider the Pick-4 page from Chapter X5</a:t>
            </a:r>
          </a:p>
          <a:p>
            <a:pPr lvl="1"/>
            <a:r>
              <a:rPr lang="en-US" sz="1400" dirty="0"/>
              <a:t>used </a:t>
            </a:r>
            <a:r>
              <a:rPr lang="en-US" sz="1400" dirty="0" err="1">
                <a:latin typeface="+mj-lt"/>
              </a:rPr>
              <a:t>Math.random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/>
              <a:t>to generate random lottery balls in the range </a:t>
            </a:r>
            <a:r>
              <a:rPr lang="en-US" sz="1400" dirty="0">
                <a:latin typeface="+mj-lt"/>
              </a:rPr>
              <a:t>1..numBalls</a:t>
            </a:r>
          </a:p>
          <a:p>
            <a:pPr lvl="1"/>
            <a:endParaRPr lang="en-US" sz="1400" dirty="0"/>
          </a:p>
          <a:p>
            <a:pPr marL="693738" indent="-6350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pick1 =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Math.floor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numBalls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Math.random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() + 1);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93738" indent="-6350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pick2 =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Math.floor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numBalls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Math.random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() + 1);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93738" indent="-6350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pick3 =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Math.floor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numBalls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Math.random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() + 1);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93738" indent="-63500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pick4 =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Math.floor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numBalls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Math.random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() + 1);</a:t>
            </a:r>
          </a:p>
          <a:p>
            <a:pPr marL="693738" indent="-635000"/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752475" lvl="1" indent="-295275"/>
            <a:r>
              <a:rPr lang="en-US" sz="1400" dirty="0"/>
              <a:t>tricky, messy, difficult to modify (e.g., suppose we learned balls started at 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6173D-D818-9E40-8A21-C0BBCC15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50E507-8467-9E49-BB1E-ED4105DB3E51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600" kern="0" dirty="0"/>
              <a:t>better solution: capture the tricky expression in a function</a:t>
            </a:r>
          </a:p>
          <a:p>
            <a:pPr lvl="1"/>
            <a:endParaRPr lang="en-US" sz="1400" kern="0" dirty="0"/>
          </a:p>
          <a:p>
            <a:pPr marL="693738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function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RandomInt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(low, high) {</a:t>
            </a:r>
          </a:p>
          <a:p>
            <a:pPr marL="693738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 return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Math.floor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Math.random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()*(high-low+1)) + low; </a:t>
            </a:r>
          </a:p>
          <a:p>
            <a:pPr marL="693738" indent="0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}</a:t>
            </a:r>
          </a:p>
          <a:p>
            <a:pPr marL="693738" indent="-635000"/>
            <a:endParaRPr lang="en-US" sz="1400" kern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752475" lvl="1" indent="-295275"/>
            <a:r>
              <a:rPr lang="en-US" sz="1400" kern="0" dirty="0"/>
              <a:t>once defined &amp; tested, can be used anywhere a random integer is needed</a:t>
            </a:r>
          </a:p>
        </p:txBody>
      </p:sp>
    </p:spTree>
    <p:extLst>
      <p:ext uri="{BB962C8B-B14F-4D97-AF65-F5344CB8AC3E}">
        <p14:creationId xmlns:p14="http://schemas.microsoft.com/office/powerpoint/2010/main" val="67167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AA38DA24-6411-3242-BC78-D64794A24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Pick-4 with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D59D1-46C8-104C-B232-EA408260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514" y="3657600"/>
            <a:ext cx="3016886" cy="2811957"/>
          </a:xfrm>
        </p:spPr>
        <p:txBody>
          <a:bodyPr/>
          <a:lstStyle/>
          <a:p>
            <a:pPr marL="17463" indent="0">
              <a:defRPr/>
            </a:pPr>
            <a:r>
              <a:rPr lang="en-US" sz="1400" dirty="0" err="1">
                <a:latin typeface="+mj-lt"/>
              </a:rPr>
              <a:t>RandomInt</a:t>
            </a:r>
            <a:r>
              <a:rPr lang="en-US" sz="1400" dirty="0"/>
              <a:t> function makes the code much easier to understand &amp; modify</a:t>
            </a:r>
          </a:p>
          <a:p>
            <a:pPr marL="17463" indent="0">
              <a:defRPr/>
            </a:pPr>
            <a:endParaRPr lang="en-US" sz="1400" dirty="0"/>
          </a:p>
          <a:p>
            <a:pPr marL="17463" indent="0">
              <a:defRPr/>
            </a:pPr>
            <a:r>
              <a:rPr lang="en-US" sz="1400" dirty="0"/>
              <a:t>e.g., for balls starting at 0:</a:t>
            </a:r>
          </a:p>
          <a:p>
            <a:pPr marL="17463" indent="0">
              <a:defRPr/>
            </a:pPr>
            <a:endParaRPr lang="en-US" sz="1050" dirty="0">
              <a:latin typeface="+mj-lt"/>
            </a:endParaRPr>
          </a:p>
          <a:p>
            <a:pPr marL="17463" indent="0"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pick1 =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RandomInt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(0, numBalls-1);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17463" indent="0"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pick2 =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RandomInt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(0, numBalls-1);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17463" indent="0"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pick3 =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RandomInt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(0, numBalls-1);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  <a:p>
            <a:pPr marL="17463" indent="0"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pick4 =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RandomInt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(0, numBalls-1);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05EE07-97D3-8B4F-B8BD-D7ACFF7D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08C7754-3B73-3D48-A81B-B7FC988F1C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199" y="1260475"/>
            <a:ext cx="5441315" cy="5445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E72A6A-A286-5043-9EDC-3A91D90C1F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9288" y="998043"/>
            <a:ext cx="4694712" cy="28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468607BD-83BF-AE4A-8B9C-D6C65D70A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More Examples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1AE653-DC48-D54D-9ADB-8CEE909CC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B50BA-ECF8-B74B-B71A-80E72B1A2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0"/>
            <a:ext cx="6378723" cy="4449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B5A3A-7F30-3B4F-B163-07C11D059C2B}"/>
              </a:ext>
            </a:extLst>
          </p:cNvPr>
          <p:cNvSpPr txBox="1"/>
          <p:nvPr/>
        </p:nvSpPr>
        <p:spPr>
          <a:xfrm>
            <a:off x="6832954" y="1676400"/>
            <a:ext cx="208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parameters &amp; return values can be strings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82725-8F7A-6549-96D8-57EF04528A09}"/>
              </a:ext>
            </a:extLst>
          </p:cNvPr>
          <p:cNvSpPr txBox="1"/>
          <p:nvPr/>
        </p:nvSpPr>
        <p:spPr>
          <a:xfrm>
            <a:off x="6835923" y="2583974"/>
            <a:ext cx="2082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function for calculating point distance (Ch. X5)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76BD8-0FA6-454C-8718-FB56B8B43155}"/>
              </a:ext>
            </a:extLst>
          </p:cNvPr>
          <p:cNvSpPr txBox="1"/>
          <p:nvPr/>
        </p:nvSpPr>
        <p:spPr>
          <a:xfrm>
            <a:off x="6835923" y="3704273"/>
            <a:ext cx="223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function for calculating compound interest (Ch. X5)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F19C9-B3BE-E44A-91C8-3D6E12FD4B7F}"/>
              </a:ext>
            </a:extLst>
          </p:cNvPr>
          <p:cNvSpPr txBox="1"/>
          <p:nvPr/>
        </p:nvSpPr>
        <p:spPr>
          <a:xfrm>
            <a:off x="6832954" y="4611847"/>
            <a:ext cx="2234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function for calculating square root (using Newton's algorithm from Ch. C6)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3739</TotalTime>
  <Words>1453</Words>
  <Application>Microsoft Macintosh PowerPoint</Application>
  <PresentationFormat>On-screen Show (4:3)</PresentationFormat>
  <Paragraphs>196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Abstraction</vt:lpstr>
      <vt:lpstr>User-defined Functions</vt:lpstr>
      <vt:lpstr>Simple example</vt:lpstr>
      <vt:lpstr>Simple example (cont.)</vt:lpstr>
      <vt:lpstr>Conversion Page</vt:lpstr>
      <vt:lpstr>Pick-4 Revisited</vt:lpstr>
      <vt:lpstr>Pick-4 with Function</vt:lpstr>
      <vt:lpstr>More Examples</vt:lpstr>
      <vt:lpstr>Triangle Page</vt:lpstr>
      <vt:lpstr>Function libraries</vt:lpstr>
      <vt:lpstr>Function libraries</vt:lpstr>
      <vt:lpstr>Pick-4 Yet Again</vt:lpstr>
      <vt:lpstr>Dice Example (v. 1)</vt:lpstr>
      <vt:lpstr>Dice Example (v. 2)</vt:lpstr>
      <vt:lpstr>Sequences Example</vt:lpstr>
      <vt:lpstr>Designing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86</cp:revision>
  <cp:lastPrinted>1601-01-01T00:00:00Z</cp:lastPrinted>
  <dcterms:created xsi:type="dcterms:W3CDTF">2011-01-13T17:15:42Z</dcterms:created>
  <dcterms:modified xsi:type="dcterms:W3CDTF">2021-08-11T21:28:46Z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