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6" r:id="rId1"/>
  </p:sldMasterIdLst>
  <p:notesMasterIdLst>
    <p:notesMasterId r:id="rId20"/>
  </p:notesMasterIdLst>
  <p:sldIdLst>
    <p:sldId id="256" r:id="rId2"/>
    <p:sldId id="299" r:id="rId3"/>
    <p:sldId id="351" r:id="rId4"/>
    <p:sldId id="306" r:id="rId5"/>
    <p:sldId id="355" r:id="rId6"/>
    <p:sldId id="345" r:id="rId7"/>
    <p:sldId id="352" r:id="rId8"/>
    <p:sldId id="347" r:id="rId9"/>
    <p:sldId id="330" r:id="rId10"/>
    <p:sldId id="305" r:id="rId11"/>
    <p:sldId id="348" r:id="rId12"/>
    <p:sldId id="331" r:id="rId13"/>
    <p:sldId id="332" r:id="rId14"/>
    <p:sldId id="349" r:id="rId15"/>
    <p:sldId id="353" r:id="rId16"/>
    <p:sldId id="344" r:id="rId17"/>
    <p:sldId id="354" r:id="rId18"/>
    <p:sldId id="34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422"/>
  </p:normalViewPr>
  <p:slideViewPr>
    <p:cSldViewPr>
      <p:cViewPr varScale="1">
        <p:scale>
          <a:sx n="116" d="100"/>
          <a:sy n="116" d="100"/>
        </p:scale>
        <p:origin x="130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3161EB5-8B2D-F04C-A1C1-8CF0C16E6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2BC48E-A620-DD4B-957F-4EB218A8C5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DAA1915-9F6A-C945-AD10-9BEF6C4968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31EAD4C9-1DE3-6F4E-85F4-3207F886EC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27116D8-CE0F-C54B-9A2E-14E38EE1B57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274C8B9F-5FD4-AF45-98FA-DD459E693E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159F66-012B-3E40-BEC9-D8846B7349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F0A8AE7-73BD-3A4F-BDAC-8FC2EEF28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C3C8FC6-7639-054E-B4B4-64509B6729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2CE97749-A32E-6E48-9759-E668E7A03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C4EC3-BCD3-3148-B6D4-449F047746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993835-07B8-7345-A38F-C4B4E3D43031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ACE8DBD-C11D-534C-8A4E-AF4E3DC35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7168" y="609600"/>
            <a:ext cx="2199132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97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87C3AA-C7BB-6E43-82AE-48C25674E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B12F03-681E-4A43-BE6D-D112C06DDD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577389-0160-C549-977B-362EC4F7C6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9D13F-AEAE-DF4B-BB45-13818F4104F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2567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78182-DE0C-3F46-A9CE-279043080D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FF50AB-4EAC-344D-85E2-EAF7C4F18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D539C2-3266-8A41-9FC4-AC1F5E052B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C5B26-5BAE-6B4D-9F44-E7BA792BC8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1853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223F06-1030-4047-93C4-EC64B2F6A1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E9EB49-CC11-E441-B165-DB09FFBA7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BE9AE-04FC-4746-8C70-6078D08A1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8C49A-8A5F-4D49-9F8E-5541BF73B2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94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035F26-478F-4447-8681-42CDFB674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D33352-462F-584C-8EB3-ABF8835FA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E777499-CF90-7741-9CA9-B40A1A9BFA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8C16D-ABCD-1F41-868C-49B988C7912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997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FE3656-1CA4-9247-A39B-8653BE8B93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471FB-9432-024F-9B3B-5E4021F8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6133F7-E6D7-5C47-BA4A-E2F9E8B881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0CDA2-8A89-0346-90D9-BD963472C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472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687591-6D64-CB4E-AECD-B5DE11158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810922-5B9B-744F-9898-E6254F718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5855C8-10E1-BB4A-9FC8-08AAA273BA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25E5-0C48-BA4A-83F0-753A1C7F017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262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2418AA-563F-C641-98C1-7D3FAA69C5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EDFBF9-4084-FA45-A90D-2DE37760E0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9DF78B-2A6F-ED4D-A4D1-B6AE50F11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1CC46-103B-3047-B05C-14469A3C7F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4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453520-A732-4A41-B302-F86AE4B092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4BA6DC-432F-A649-A135-84C9C3696F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2E245E6-5363-7147-9A6D-79C82F8619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F7093-660C-E044-8D0D-9D133F80E7A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68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062187-50AA-DD48-A452-7C1BD67C47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CDFBE7A-D420-C74A-AAD5-B96115920F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6BFCF3-7A45-B946-82F4-B95734082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07DA1-8599-B744-BAC0-564E18AFB5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597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C0D847-8B88-7E41-868B-DF6395091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DFE8D0-BC46-894F-96C5-827BC14CC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6E63E46-3558-B947-8569-19DC6C70F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9E67D-B9F5-9F4F-9C28-FC30A9C804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965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04AC07-0208-8B44-AA8B-3DFD29714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7B0C1-3905-7641-8813-E62379D90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C10B6E-9C4D-854B-B7BE-128F1FF69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34393-5C6E-F141-8738-D13385E474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868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65DC6D-A57B-B041-9F47-BB3755749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040A0-94D6-F548-97CC-E6DB68EC6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FD5AB4-39E3-1449-BAE5-05E6199F7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2E260-25FC-FC41-A6B6-7B5C7ACBF4F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342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B4A3D64-9E72-1344-A90A-AFF0C4E2C4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8D49A2-4BDB-3547-AE68-7FA87C79AB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86650B47-8520-1241-9437-608446F81E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6DF37371-826B-F84D-A626-F5BBAFA9FC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4061F06B-017A-964D-A488-1CEFD0D222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C2F6BEE-F2AD-9A4F-B712-D76C777234B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A4BAA837-CD35-6A4A-A750-57A5C655B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383E1A8-CB7E-144B-837E-4CBB94C67D2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FBEE55-C533-CD49-B7FE-2D9BADA1D701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BA125254-AD9F-0E4D-87D9-7B27FC5175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19600"/>
            <a:ext cx="6477000" cy="12192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Numbers &amp; Computation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E4AB86-5CF7-A14A-ABA9-96F5F16D2F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09600"/>
            <a:ext cx="548640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400" i="1" baseline="30000" dirty="0">
                <a:latin typeface="Tw Cen MT Condensed Extra Bold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400" i="1" dirty="0">
                <a:latin typeface="Tw Cen MT Condensed Extra Bold" charset="0"/>
                <a:ea typeface="ＭＳ Ｐゴシック" charset="0"/>
                <a:cs typeface="ＭＳ Ｐゴシック" charset="0"/>
              </a:rPr>
              <a:t> edition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C6305DEE-9B1E-3D40-B94A-804389F94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Number Representation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4ECDD3D-FE0C-A040-AE1F-8CCDBAC518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37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useful facts about JavaScript numbers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to improve readability, very large or very small number are displayed in 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scientific notation: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XeY</a:t>
            </a:r>
            <a:r>
              <a:rPr lang="en-US" altLang="en-US" sz="1600" dirty="0">
                <a:ea typeface="ＭＳ Ｐゴシック" panose="020B0600070205080204" pitchFamily="34" charset="-128"/>
              </a:rPr>
              <a:t>  </a:t>
            </a:r>
            <a:r>
              <a:rPr lang="en-US" altLang="en-US" sz="1400" dirty="0">
                <a:ea typeface="ＭＳ Ｐゴシック" panose="020B0600070205080204" pitchFamily="34" charset="-128"/>
              </a:rPr>
              <a:t>represents the value</a:t>
            </a:r>
            <a:r>
              <a:rPr lang="en-US" altLang="en-US" sz="1600" dirty="0">
                <a:ea typeface="ＭＳ Ｐゴシック" panose="020B0600070205080204" pitchFamily="34" charset="-128"/>
              </a:rPr>
              <a:t> 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X 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  <a:sym typeface="Wingdings 2" pitchFamily="2" charset="2"/>
              </a:rPr>
              <a:t></a:t>
            </a:r>
            <a:r>
              <a:rPr lang="en-US" altLang="en-US" sz="18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10</a:t>
            </a:r>
            <a:r>
              <a:rPr lang="en-US" altLang="en-US" sz="1800" baseline="300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Y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e.g.,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1e24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1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sym typeface="Wingdings 2" pitchFamily="2" charset="2"/>
              </a:rPr>
              <a:t>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10</a:t>
            </a:r>
            <a:r>
              <a:rPr lang="en-US" altLang="en-US" baseline="300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24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  <a:sym typeface="Wingdings" pitchFamily="2" charset="2"/>
              </a:rPr>
              <a:t> 1000000000000000000000000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77828" name="Rectangle 4">
            <a:extLst>
              <a:ext uri="{FF2B5EF4-FFF2-40B4-BE49-F238E27FC236}">
                <a16:creationId xmlns:a16="http://schemas.microsoft.com/office/drawing/2014/main" id="{C5489900-93B2-B845-BD58-81811B4FA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718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1400" dirty="0"/>
              <a:t>JavaScript stores all numbers in memory cells of a fixed size (64 bits)</a:t>
            </a:r>
          </a:p>
          <a:p>
            <a:pPr lvl="2" eaLnBrk="1" hangingPunct="1"/>
            <a:r>
              <a:rPr lang="en-US" altLang="en-US" sz="1400" dirty="0"/>
              <a:t>as a result, only a finite number of values can be represented</a:t>
            </a:r>
          </a:p>
          <a:p>
            <a:pPr lvl="2" eaLnBrk="1" hangingPunct="1"/>
            <a:endParaRPr lang="en-US" altLang="en-US" sz="800" dirty="0"/>
          </a:p>
          <a:p>
            <a:pPr lvl="2" eaLnBrk="1" hangingPunct="1"/>
            <a:r>
              <a:rPr lang="en-US" altLang="en-US" sz="1400" dirty="0"/>
              <a:t>e.g.,	</a:t>
            </a:r>
            <a:r>
              <a:rPr lang="en-US" altLang="en-US" sz="1600" dirty="0">
                <a:latin typeface="Courier New" panose="02070309020205020404" pitchFamily="49" charset="0"/>
              </a:rPr>
              <a:t>1e308</a:t>
            </a:r>
            <a:r>
              <a:rPr lang="en-US" altLang="en-US" sz="1400" dirty="0"/>
              <a:t> can be represented, but </a:t>
            </a:r>
            <a:r>
              <a:rPr lang="en-US" altLang="en-US" sz="1600" dirty="0">
                <a:latin typeface="Courier New" panose="02070309020205020404" pitchFamily="49" charset="0"/>
              </a:rPr>
              <a:t>1e309</a:t>
            </a:r>
            <a:r>
              <a:rPr lang="en-US" altLang="en-US" sz="1400" dirty="0"/>
              <a:t> is treated as </a:t>
            </a:r>
            <a:r>
              <a:rPr lang="en-US" altLang="en-US" sz="1600" dirty="0">
                <a:latin typeface="Courier New" panose="02070309020205020404" pitchFamily="49" charset="0"/>
              </a:rPr>
              <a:t>Infinity</a:t>
            </a:r>
          </a:p>
          <a:p>
            <a:pPr lvl="3" eaLnBrk="1" hangingPunct="1">
              <a:buFont typeface="Wingdings" pitchFamily="2" charset="2"/>
              <a:buNone/>
            </a:pPr>
            <a:r>
              <a:rPr lang="en-US" altLang="en-US" sz="1400" dirty="0"/>
              <a:t>		</a:t>
            </a:r>
            <a:r>
              <a:rPr lang="en-US" altLang="en-US" dirty="0">
                <a:latin typeface="Courier New" panose="02070309020205020404" pitchFamily="49" charset="0"/>
              </a:rPr>
              <a:t>1e-323</a:t>
            </a:r>
            <a:r>
              <a:rPr lang="en-US" altLang="en-US" sz="1400" dirty="0"/>
              <a:t> can be represented, but </a:t>
            </a:r>
            <a:r>
              <a:rPr lang="en-US" altLang="en-US" dirty="0">
                <a:latin typeface="Courier New" panose="02070309020205020404" pitchFamily="49" charset="0"/>
              </a:rPr>
              <a:t>1e-324</a:t>
            </a:r>
            <a:r>
              <a:rPr lang="en-US" altLang="en-US" sz="1400" dirty="0"/>
              <a:t> is treated as </a:t>
            </a:r>
            <a:r>
              <a:rPr lang="en-US" altLang="en-US" dirty="0">
                <a:latin typeface="Courier New" panose="02070309020205020404" pitchFamily="49" charset="0"/>
              </a:rPr>
              <a:t>0</a:t>
            </a:r>
          </a:p>
        </p:txBody>
      </p:sp>
      <p:sp>
        <p:nvSpPr>
          <p:cNvPr id="77829" name="Rectangle 5">
            <a:extLst>
              <a:ext uri="{FF2B5EF4-FFF2-40B4-BE49-F238E27FC236}">
                <a16:creationId xmlns:a16="http://schemas.microsoft.com/office/drawing/2014/main" id="{B057BEC8-FFE8-AC48-A8F3-44700C8B5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724400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/>
            <a:r>
              <a:rPr lang="en-US" altLang="en-US" sz="1400" dirty="0"/>
              <a:t>even within the range 1e-323 . . . 1e309, not all numbers can be represented</a:t>
            </a:r>
          </a:p>
          <a:p>
            <a:pPr lvl="2" eaLnBrk="1" hangingPunct="1"/>
            <a:r>
              <a:rPr lang="en-US" altLang="en-US" sz="1400" dirty="0"/>
              <a:t>note that between any two numbers lie infinitely more numbers!</a:t>
            </a:r>
          </a:p>
          <a:p>
            <a:pPr lvl="2" eaLnBrk="1" hangingPunct="1"/>
            <a:r>
              <a:rPr lang="en-US" altLang="en-US" sz="1400" dirty="0"/>
              <a:t>JavaScript can represent approximately 17 significant digits </a:t>
            </a:r>
          </a:p>
          <a:p>
            <a:pPr lvl="3" eaLnBrk="1" hangingPunct="1">
              <a:buFont typeface="Wingdings" pitchFamily="2" charset="2"/>
              <a:buNone/>
            </a:pPr>
            <a:endParaRPr lang="en-US" altLang="en-US" sz="800" dirty="0"/>
          </a:p>
          <a:p>
            <a:pPr lvl="2" eaLnBrk="1" hangingPunct="1"/>
            <a:r>
              <a:rPr lang="en-US" altLang="en-US" sz="1400" dirty="0"/>
              <a:t>e.g..,	</a:t>
            </a:r>
            <a:r>
              <a:rPr lang="en-US" altLang="en-US" sz="1600" dirty="0">
                <a:latin typeface="Courier New" panose="02070309020205020404" pitchFamily="49" charset="0"/>
              </a:rPr>
              <a:t>0.9999999999999999</a:t>
            </a:r>
            <a:r>
              <a:rPr lang="en-US" altLang="en-US" sz="1400" dirty="0"/>
              <a:t> can be represented exactly</a:t>
            </a:r>
          </a:p>
          <a:p>
            <a:pPr lvl="2" eaLnBrk="1" hangingPunct="1"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/>
              <a:t>		</a:t>
            </a:r>
            <a:r>
              <a:rPr lang="en-US" altLang="en-US" sz="1600" dirty="0">
                <a:latin typeface="Courier New" panose="02070309020205020404" pitchFamily="49" charset="0"/>
              </a:rPr>
              <a:t>0.99999999999999999 </a:t>
            </a:r>
            <a:r>
              <a:rPr lang="en-US" altLang="en-US" sz="1400" dirty="0"/>
              <a:t>is rounded up to </a:t>
            </a:r>
            <a:r>
              <a:rPr lang="en-US" altLang="en-US" sz="1600" dirty="0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2E6BC-BE7A-F145-944B-1FE00BE67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/>
      <p:bldP spid="778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5F1E9098-7905-A245-8ED9-81D0227B2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Patterns &amp; Spacing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45E408B-F7AB-E340-869A-E5A127B8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note the spacing in the </a:t>
            </a:r>
            <a:r>
              <a:rPr lang="en-US" altLang="en-US" sz="1600" kern="0" dirty="0">
                <a:latin typeface="+mj-lt"/>
                <a:ea typeface="ＭＳ Ｐゴシック" panose="020B0600070205080204" pitchFamily="34" charset="-128"/>
              </a:rPr>
              <a:t>Calculate</a:t>
            </a:r>
            <a:r>
              <a:rPr lang="en-US" altLang="en-US" sz="1600" kern="0" dirty="0">
                <a:ea typeface="ＭＳ Ｐゴシック" panose="020B0600070205080204" pitchFamily="34" charset="-128"/>
              </a:rPr>
              <a:t>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blank lines are ignored by the browser, but are helpful to a developer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here, there are three main tasks</a:t>
            </a:r>
          </a:p>
          <a:p>
            <a:pPr lvl="2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get the (numeric) contents of the text boxes</a:t>
            </a:r>
          </a:p>
          <a:p>
            <a:pPr lvl="2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perform a computation on those numbers</a:t>
            </a:r>
          </a:p>
          <a:p>
            <a:pPr lvl="2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display the result of the computation in the page</a:t>
            </a:r>
          </a:p>
          <a:p>
            <a:pPr lvl="2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sz="1200" kern="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inserting blank lines to separate these tasks makes the code easier to understand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kern="0" dirty="0">
                <a:ea typeface="ＭＳ Ｐゴシック" panose="020B0600070205080204" pitchFamily="34" charset="-128"/>
              </a:rPr>
              <a:t>similar to dividing an essay into paragraphs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 kern="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be aware: this same pattern will reappear in many pages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kern="0" dirty="0">
              <a:ea typeface="ＭＳ Ｐゴシック" panose="020B060007020508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7EEBB2-6B78-664A-81BF-0D494E218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2B90F1-63D4-0B41-A333-B238A976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4489196"/>
            <a:ext cx="68072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2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B72FC5E-5AED-7442-870E-9284A5BEA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Predefined Functions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6037794-6F3D-3842-8721-162808A9D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229600" cy="164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600" kern="0" dirty="0">
                <a:latin typeface="+mn-lt"/>
                <a:ea typeface="ＭＳ Ｐゴシック" charset="-128"/>
                <a:cs typeface="ＭＳ Ｐゴシック" charset="-128"/>
              </a:rPr>
              <a:t>in JavaScript, a function is applied to inputs via a </a:t>
            </a:r>
            <a:r>
              <a:rPr lang="en-US" sz="1600" i="1" kern="0" dirty="0">
                <a:latin typeface="+mn-lt"/>
                <a:ea typeface="ＭＳ Ｐゴシック" charset="-128"/>
                <a:cs typeface="ＭＳ Ｐゴシック" charset="-128"/>
              </a:rPr>
              <a:t>function call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400" kern="0" dirty="0"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	num = </a:t>
            </a:r>
            <a:r>
              <a:rPr lang="en-US" sz="1400" kern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Math.sqrt</a:t>
            </a:r>
            <a:r>
              <a:rPr lang="en-US" sz="14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-128"/>
                <a:cs typeface="ＭＳ Ｐゴシック" charset="-128"/>
              </a:rPr>
              <a:t>(25);</a:t>
            </a:r>
            <a:endParaRPr lang="en-US" sz="14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-128"/>
            </a:endParaRPr>
          </a:p>
          <a:p>
            <a:pPr marL="285750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endParaRPr lang="en-US" altLang="en-US" sz="1600" dirty="0"/>
          </a:p>
          <a:p>
            <a:pPr marL="285750" indent="-285750" eaLnBrk="1" hangingPunct="1"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sz="1600" kern="0" dirty="0">
                <a:latin typeface="+mn-lt"/>
                <a:ea typeface="ＭＳ Ｐゴシック" charset="-128"/>
              </a:rPr>
              <a:t>here, </a:t>
            </a:r>
            <a:r>
              <a:rPr lang="en-US" sz="1600" kern="0" dirty="0" err="1">
                <a:latin typeface="+mj-lt"/>
                <a:ea typeface="ＭＳ Ｐゴシック" charset="-128"/>
              </a:rPr>
              <a:t>Math.sqrt</a:t>
            </a:r>
            <a:r>
              <a:rPr lang="en-US" sz="1600" kern="0" dirty="0">
                <a:latin typeface="+mj-lt"/>
                <a:ea typeface="ＭＳ Ｐゴシック" charset="-128"/>
              </a:rPr>
              <a:t> </a:t>
            </a:r>
            <a:r>
              <a:rPr lang="en-US" sz="1600" kern="0" dirty="0">
                <a:latin typeface="+mn-lt"/>
                <a:ea typeface="ＭＳ Ｐゴシック" charset="-128"/>
              </a:rPr>
              <a:t>is being called with input 25; it returns the output 5</a:t>
            </a:r>
            <a:endParaRPr lang="en-US" sz="1400" kern="0" dirty="0">
              <a:latin typeface="+mn-lt"/>
              <a:ea typeface="ＭＳ Ｐゴシック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C7168-F6C2-9243-8B47-2F29E49D8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F6CCE-191A-DE4C-8B38-1EB38C94E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" y="3149600"/>
            <a:ext cx="737870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72AEED7-D843-3B48-AA91-11C7C6A36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functest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B2059-F8AD-ED47-B614-1A51506E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1524000"/>
          </a:xfrm>
        </p:spPr>
        <p:txBody>
          <a:bodyPr/>
          <a:lstStyle/>
          <a:p>
            <a:r>
              <a:rPr lang="en-US" sz="1600" dirty="0"/>
              <a:t>the </a:t>
            </a:r>
            <a:r>
              <a:rPr lang="en-US" sz="1600" dirty="0">
                <a:latin typeface="+mj-lt"/>
              </a:rPr>
              <a:t>functest.html </a:t>
            </a:r>
            <a:r>
              <a:rPr lang="en-US" sz="1600" dirty="0"/>
              <a:t>page is provided for you to explore the different math functions</a:t>
            </a:r>
          </a:p>
          <a:p>
            <a:pPr lvl="1"/>
            <a:r>
              <a:rPr lang="en-US" sz="1400" dirty="0"/>
              <a:t>select the function from a pull-down menu &amp; inter the input(s) in text box(es)</a:t>
            </a:r>
          </a:p>
          <a:p>
            <a:pPr lvl="1"/>
            <a:r>
              <a:rPr lang="en-US" sz="1400" dirty="0"/>
              <a:t>click the button to see the function call and its output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349336-59C6-A04C-81A7-782A8343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E2C826-8941-AD4C-9285-0FB5B8B305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17295" y="2667000"/>
            <a:ext cx="670941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72AEED7-D843-3B48-AA91-11C7C6A36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Point Distance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05BB7-B32F-DF4D-966E-19FF3EBB5446}"/>
              </a:ext>
            </a:extLst>
          </p:cNvPr>
          <p:cNvSpPr txBox="1"/>
          <p:nvPr/>
        </p:nvSpPr>
        <p:spPr>
          <a:xfrm>
            <a:off x="5867400" y="3770055"/>
            <a:ext cx="3124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user enters two points (x1, y1) and (x2, y2) in text boxes</a:t>
            </a:r>
          </a:p>
          <a:p>
            <a:endParaRPr lang="en-US" sz="1400" dirty="0"/>
          </a:p>
          <a:p>
            <a:r>
              <a:rPr lang="en-US" sz="1400" dirty="0"/>
              <a:t>when button is clicked, the distance between those two points is calculated and displayed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603C2-11A0-8743-ACAC-84776F10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22" y="5613400"/>
            <a:ext cx="2387600" cy="482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339AE-7F16-774C-8256-2BAA6E96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93504C-2C43-1641-9934-71C873953C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1311275"/>
            <a:ext cx="5181600" cy="5318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, email&#10;&#10;Description automatically generated">
            <a:extLst>
              <a:ext uri="{FF2B5EF4-FFF2-40B4-BE49-F238E27FC236}">
                <a16:creationId xmlns:a16="http://schemas.microsoft.com/office/drawing/2014/main" id="{47B235AF-D3CC-E042-84BC-FF041101187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572000" cy="281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0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A526-EF37-E84C-A030-9971AD85A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C656B-76FC-3D46-BF7C-5ACC54FEB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1</a:t>
            </a:r>
            <a:fld id="{B360CDA2-8A89-0346-90D9-BD963472C8B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469ED1A-CBC8-6C4C-A9A0-DCAA84159F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1306512"/>
            <a:ext cx="5943600" cy="52466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3B85AE-546B-194D-8546-BE487587265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43400" y="914401"/>
            <a:ext cx="4876800" cy="304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3D2015-D2CB-FA4C-9EDE-00FC5BF458EF}"/>
              </a:ext>
            </a:extLst>
          </p:cNvPr>
          <p:cNvSpPr txBox="1"/>
          <p:nvPr/>
        </p:nvSpPr>
        <p:spPr>
          <a:xfrm>
            <a:off x="6400800" y="3770055"/>
            <a:ext cx="2590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calculates compound interest on an investment</a:t>
            </a:r>
          </a:p>
          <a:p>
            <a:endParaRPr lang="en-US" sz="1400" dirty="0"/>
          </a:p>
          <a:p>
            <a:r>
              <a:rPr lang="en-US" sz="1400" dirty="0"/>
              <a:t>user enters initial amount, interest rate &amp; number of years</a:t>
            </a:r>
          </a:p>
          <a:p>
            <a:endParaRPr lang="en-US" sz="1400" dirty="0"/>
          </a:p>
          <a:p>
            <a:r>
              <a:rPr lang="en-US" sz="1400" dirty="0"/>
              <a:t>total = </a:t>
            </a:r>
          </a:p>
          <a:p>
            <a:r>
              <a:rPr lang="en-US" sz="1400" dirty="0"/>
              <a:t>  amount*( +rate/100)</a:t>
            </a:r>
            <a:r>
              <a:rPr lang="en-US" sz="1400" baseline="30000" dirty="0"/>
              <a:t>years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242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DEC50A-988C-8C49-A72D-3320D513A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Math.random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3BA7D12D-09AF-4449-A945-FAD6AAFDD5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05800" cy="2057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in addition to the above math functions, JavaScript provides a function for generating a random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Math.random </a:t>
            </a:r>
            <a:r>
              <a:rPr lang="en-US" altLang="en-US" sz="1400" dirty="0">
                <a:ea typeface="ＭＳ Ｐゴシック" panose="020B0600070205080204" pitchFamily="34" charset="-128"/>
              </a:rPr>
              <a:t>has </a:t>
            </a:r>
            <a:r>
              <a:rPr lang="en-US" altLang="en-US" sz="1400" u="sng" dirty="0">
                <a:ea typeface="ＭＳ Ｐゴシック" panose="020B0600070205080204" pitchFamily="34" charset="-128"/>
              </a:rPr>
              <a:t>no inputs</a:t>
            </a:r>
            <a:r>
              <a:rPr lang="en-US" altLang="en-US" sz="1400" dirty="0">
                <a:ea typeface="ＭＳ Ｐゴシック" panose="020B0600070205080204" pitchFamily="34" charset="-128"/>
              </a:rPr>
              <a:t>, returns a random real number from the range [0, 1)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note: smallest possible value = 0.0; largest possible value = 0.99999…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</a:rPr>
              <a:t>Math.random()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0.3428794638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14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ea typeface="ＭＳ Ｐゴシック" panose="020B0600070205080204" pitchFamily="34" charset="-128"/>
                <a:sym typeface="Wingdings" pitchFamily="2" charset="2"/>
              </a:rPr>
              <a:t>Math.random() </a:t>
            </a:r>
            <a:r>
              <a:rPr lang="en-US" altLang="en-US" sz="1400" dirty="0">
                <a:ea typeface="ＭＳ Ｐゴシック" panose="020B0600070205080204" pitchFamily="34" charset="-128"/>
                <a:sym typeface="Wingdings" pitchFamily="2" charset="2"/>
              </a:rPr>
              <a:t> 0.8776243657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endParaRPr lang="en-US" altLang="en-US" sz="1400" dirty="0">
              <a:ea typeface="ＭＳ Ｐゴシック" panose="020B0600070205080204" pitchFamily="34" charset="-128"/>
              <a:sym typeface="Wingdings" pitchFamily="2" charset="2"/>
            </a:endParaRPr>
          </a:p>
          <a:p>
            <a:pPr marL="800100" lvl="1" eaLnBrk="1" hangingPunct="1">
              <a:lnSpc>
                <a:spcPct val="90000"/>
              </a:lnSpc>
            </a:pPr>
            <a:endParaRPr lang="en-US" altLang="en-US" sz="1600" dirty="0"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sp>
        <p:nvSpPr>
          <p:cNvPr id="71688" name="Rectangle 8">
            <a:extLst>
              <a:ext uri="{FF2B5EF4-FFF2-40B4-BE49-F238E27FC236}">
                <a16:creationId xmlns:a16="http://schemas.microsoft.com/office/drawing/2014/main" id="{D1009EE5-66DE-494D-A17E-71D955BF4F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100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None/>
              <a:defRPr/>
            </a:pPr>
            <a:r>
              <a:rPr lang="en-US" sz="1800" dirty="0">
                <a:latin typeface="Verdana" charset="0"/>
                <a:ea typeface="+mn-ea"/>
              </a:rPr>
              <a:t>by itself, </a:t>
            </a:r>
            <a:r>
              <a:rPr lang="en-US" sz="1800" dirty="0">
                <a:latin typeface="+mj-lt"/>
                <a:ea typeface="+mn-ea"/>
              </a:rPr>
              <a:t>Math.random </a:t>
            </a:r>
            <a:r>
              <a:rPr lang="en-US" sz="1800" dirty="0">
                <a:latin typeface="Verdana" charset="0"/>
                <a:ea typeface="+mn-ea"/>
              </a:rPr>
              <a:t>is not very useful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but, can use in expressions to expand or shift the range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600" dirty="0"/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</a:rPr>
              <a:t>2*Math.random() </a:t>
            </a:r>
            <a:r>
              <a:rPr lang="en-US" altLang="en-US" sz="1400" dirty="0">
                <a:sym typeface="Wingdings" pitchFamily="2" charset="2"/>
              </a:rPr>
              <a:t> 2*(number from [0, 1)  number from [0, 2)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Math.random()+10 </a:t>
            </a:r>
            <a:r>
              <a:rPr lang="en-US" altLang="en-US" sz="1400" dirty="0">
                <a:sym typeface="Wingdings" pitchFamily="2" charset="2"/>
              </a:rPr>
              <a:t> (number from [0, 1)) + 10  number from [10, 11)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4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1400" dirty="0">
              <a:sym typeface="Wingdings" pitchFamily="2" charset="2"/>
            </a:endParaRPr>
          </a:p>
          <a:p>
            <a:pPr lvl="2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US" altLang="en-US" sz="1400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X*Math.random()+Y </a:t>
            </a:r>
            <a:r>
              <a:rPr lang="en-US" altLang="en-US" sz="1400" dirty="0">
                <a:sym typeface="Wingdings" pitchFamily="2" charset="2"/>
              </a:rPr>
              <a:t> number from [Y, X+Y)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2"/>
              <a:buChar char="n"/>
              <a:defRPr/>
            </a:pPr>
            <a:endParaRPr lang="en-US" sz="1600" dirty="0">
              <a:latin typeface="Verdan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3A913A-158D-7147-A036-12DEA12AAFD6}"/>
              </a:ext>
            </a:extLst>
          </p:cNvPr>
          <p:cNvSpPr txBox="1"/>
          <p:nvPr/>
        </p:nvSpPr>
        <p:spPr>
          <a:xfrm>
            <a:off x="4876800" y="2514600"/>
            <a:ext cx="39624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technically, it returns a </a:t>
            </a:r>
            <a:r>
              <a:rPr lang="en-US" sz="1200" i="1" dirty="0">
                <a:solidFill>
                  <a:srgbClr val="FF0000"/>
                </a:solidFill>
              </a:rPr>
              <a:t>pseudo-random</a:t>
            </a:r>
            <a:r>
              <a:rPr lang="en-US" sz="1200" dirty="0">
                <a:solidFill>
                  <a:srgbClr val="FF0000"/>
                </a:solidFill>
              </a:rPr>
              <a:t> number, since it uses a complex algorithm to generate numbers that appear random (using hidden inputs like the current time in milliseconds)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9FC4A-14B7-7346-8338-5EF3BDA02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27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DEC50A-988C-8C49-A72D-3320D513A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randtest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D58B4-2B09-0747-9117-7874FD508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C4E261B-B911-6C4D-B7C8-B86E2F7AB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1379538"/>
            <a:ext cx="7467599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20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83DEC50A-988C-8C49-A72D-3320D513A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Pick-4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B1F5F-0E96-A14F-B759-81E9CE0D9C3E}"/>
              </a:ext>
            </a:extLst>
          </p:cNvPr>
          <p:cNvSpPr txBox="1"/>
          <p:nvPr/>
        </p:nvSpPr>
        <p:spPr>
          <a:xfrm>
            <a:off x="6019799" y="4004608"/>
            <a:ext cx="2665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page simulates picking 4 numbered balls from lottery bins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to pick a random integer from 1 to numBalls</a:t>
            </a:r>
          </a:p>
          <a:p>
            <a:pPr marL="461962" indent="-342900">
              <a:buFont typeface="+mj-lt"/>
              <a:buAutoNum type="arabicPeriod"/>
            </a:pPr>
            <a:r>
              <a:rPr lang="en-US" sz="1200" dirty="0">
                <a:latin typeface="+mn-lt"/>
              </a:rPr>
              <a:t>pick a # from the range [1, numBalls+1)</a:t>
            </a:r>
          </a:p>
          <a:p>
            <a:pPr marL="461962" indent="-342900">
              <a:buFont typeface="+mj-lt"/>
              <a:buAutoNum type="arabicPeriod"/>
            </a:pPr>
            <a:r>
              <a:rPr lang="en-US" sz="1200" dirty="0">
                <a:latin typeface="+mn-lt"/>
              </a:rPr>
              <a:t>then round down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129CEE-8751-3E46-B91E-7F74A70FA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C33AE-41B2-2740-BA7C-FDE049072BF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916F85B-6B69-E44B-ABCD-3C73B60A4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199" y="1280794"/>
            <a:ext cx="5562599" cy="52724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F66BB2-F6AE-F149-A699-996C58D5F5C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14800" y="922963"/>
            <a:ext cx="5088203" cy="30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0E68F15F-A2D8-2F41-B090-098EE48377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Data Types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9813D24-F228-1248-A866-D144C59DB9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each unit of information processed by a computer belongs to a general category or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data type</a:t>
            </a: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JavaScript has three predefined data types</a:t>
            </a:r>
          </a:p>
          <a:p>
            <a:pPr marL="1200150" lvl="2" indent="-342900" eaLnBrk="1" hangingPunct="1">
              <a:lnSpc>
                <a:spcPct val="90000"/>
              </a:lnSpc>
              <a:buFont typeface="+mj-lt"/>
              <a:buAutoNum type="arabicPeriod"/>
              <a:tabLst>
                <a:tab pos="2274888" algn="l"/>
              </a:tabLst>
            </a:pPr>
            <a:r>
              <a:rPr lang="en-US" altLang="en-US" sz="1400" dirty="0">
                <a:ea typeface="ＭＳ Ｐゴシック" panose="020B0600070205080204" pitchFamily="34" charset="-128"/>
              </a:rPr>
              <a:t>string	for representing text values (e.g., 'abcd', 'two words')</a:t>
            </a:r>
          </a:p>
          <a:p>
            <a:pPr marL="1200150" lvl="2" indent="-342900" eaLnBrk="1" hangingPunct="1">
              <a:lnSpc>
                <a:spcPct val="90000"/>
              </a:lnSpc>
              <a:buFont typeface="+mj-lt"/>
              <a:buAutoNum type="arabicPeriod"/>
              <a:tabLst>
                <a:tab pos="2274888" algn="l"/>
              </a:tabLst>
            </a:pPr>
            <a:r>
              <a:rPr lang="en-US" altLang="en-US" sz="1400" dirty="0">
                <a:ea typeface="ＭＳ Ｐゴシック" panose="020B0600070205080204" pitchFamily="34" charset="-128"/>
              </a:rPr>
              <a:t>number	for representing numeric values (e.g. 12, 3.99)</a:t>
            </a:r>
          </a:p>
          <a:p>
            <a:pPr marL="1200150" lvl="2" indent="-342900" eaLnBrk="1" hangingPunct="1">
              <a:lnSpc>
                <a:spcPct val="90000"/>
              </a:lnSpc>
              <a:buFont typeface="+mj-lt"/>
              <a:buAutoNum type="arabicPeriod"/>
              <a:tabLst>
                <a:tab pos="2274888" algn="l"/>
              </a:tabLst>
            </a:pPr>
            <a:r>
              <a:rPr lang="en-US" altLang="en-US" sz="1400" dirty="0">
                <a:ea typeface="ＭＳ Ｐゴシック" panose="020B0600070205080204" pitchFamily="34" charset="-128"/>
              </a:rPr>
              <a:t>Boolean	for representing logical values (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true</a:t>
            </a:r>
            <a:r>
              <a:rPr lang="en-US" altLang="en-US" sz="14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false)  </a:t>
            </a:r>
            <a:r>
              <a:rPr lang="en-US" altLang="en-US" sz="1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LATER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each data type is associated with a specific set of predefined operators that may be used by programmers to manipulate values of that type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e.g., we have seen string concatenation via +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similarly, standard operators are predefined for numbers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addition (+), subtraction (-), multiplication (*), division (/)</a:t>
            </a: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1200" dirty="0">
              <a:ea typeface="ＭＳ Ｐゴシック" panose="020B0600070205080204" pitchFamily="34" charset="-128"/>
            </a:endParaRPr>
          </a:p>
          <a:p>
            <a:pPr marL="114300" indent="0"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text boxes allow the user to enter strings and access those entries</a:t>
            </a:r>
          </a:p>
          <a:p>
            <a:pPr marL="754063" lvl="1" indent="-292100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there is an equivalent element for numbers: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number box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7CA0FB-E5F4-D147-9585-F8C24B99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4A09-5CDC-5B40-87D1-B215F49B8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FC397-BF5D-3841-96D1-BEF078C37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3352799"/>
          </a:xfrm>
        </p:spPr>
        <p:txBody>
          <a:bodyPr/>
          <a:lstStyle/>
          <a:p>
            <a:r>
              <a:rPr lang="en-US" sz="1800" dirty="0"/>
              <a:t>a number box is an </a:t>
            </a:r>
            <a:r>
              <a:rPr lang="en-US" sz="1800" dirty="0">
                <a:latin typeface="+mj-lt"/>
              </a:rPr>
              <a:t>input</a:t>
            </a:r>
            <a:r>
              <a:rPr lang="en-US" sz="1800" dirty="0"/>
              <a:t> element (similar to text box)</a:t>
            </a:r>
          </a:p>
          <a:p>
            <a:pPr marL="577850" indent="-338138">
              <a:buSzPct val="100000"/>
              <a:buFont typeface="Wingdings" pitchFamily="2" charset="2"/>
              <a:buChar char="§"/>
            </a:pPr>
            <a:r>
              <a:rPr lang="en-US" sz="1800" dirty="0">
                <a:latin typeface="+mj-lt"/>
              </a:rPr>
              <a:t>type</a:t>
            </a:r>
            <a:r>
              <a:rPr lang="en-US" sz="1800" dirty="0"/>
              <a:t> attribute is assigned "number" (instead of "text")</a:t>
            </a:r>
          </a:p>
          <a:p>
            <a:pPr marL="577850" indent="-338138">
              <a:buSzPct val="100000"/>
              <a:buFont typeface="Wingdings" pitchFamily="2" charset="2"/>
              <a:buChar char="§"/>
            </a:pPr>
            <a:r>
              <a:rPr lang="en-US" sz="1800" dirty="0"/>
              <a:t>optional value attribute is same as for text box – specifies default value that appears in the box</a:t>
            </a:r>
          </a:p>
          <a:p>
            <a:pPr marL="577850" indent="-338138">
              <a:buSzPct val="100000"/>
              <a:buFont typeface="Wingdings" pitchFamily="2" charset="2"/>
              <a:buChar char="§"/>
            </a:pPr>
            <a:r>
              <a:rPr lang="en-US" sz="1800" dirty="0"/>
              <a:t>instead of </a:t>
            </a:r>
            <a:r>
              <a:rPr lang="en-US" sz="1800" dirty="0">
                <a:latin typeface="Lucida Console" panose="020B0609040504020204" pitchFamily="49" charset="0"/>
              </a:rPr>
              <a:t>size</a:t>
            </a:r>
            <a:r>
              <a:rPr lang="en-US" sz="1800" dirty="0"/>
              <a:t> attribute, number boxes specify min and max values – the size is adjusted to fit that range</a:t>
            </a:r>
          </a:p>
          <a:p>
            <a:pPr marL="239712" indent="0">
              <a:buSzPct val="100000"/>
            </a:pPr>
            <a:endParaRPr lang="en-US" sz="1800" dirty="0"/>
          </a:p>
          <a:p>
            <a:pPr marL="239712" indent="0">
              <a:buSzPct val="100000"/>
            </a:pPr>
            <a:endParaRPr lang="en-US" sz="1800" dirty="0"/>
          </a:p>
          <a:p>
            <a:pPr marL="239712" indent="0">
              <a:buSzPct val="100000"/>
            </a:pPr>
            <a:r>
              <a:rPr lang="en-US" sz="1800" dirty="0">
                <a:solidFill>
                  <a:schemeClr val="bg2"/>
                </a:solidFill>
              </a:rPr>
              <a:t>&lt;input type="number" id="</a:t>
            </a:r>
            <a:r>
              <a:rPr lang="en-US" sz="1800" dirty="0" err="1">
                <a:solidFill>
                  <a:schemeClr val="bg2"/>
                </a:solidFill>
              </a:rPr>
              <a:t>numBox</a:t>
            </a:r>
            <a:r>
              <a:rPr lang="en-US" sz="1800" dirty="0">
                <a:solidFill>
                  <a:schemeClr val="bg2"/>
                </a:solidFill>
              </a:rPr>
              <a:t>" min=0 max=100 value=50&gt;</a:t>
            </a:r>
          </a:p>
          <a:p>
            <a:pPr marL="577850" indent="-338138">
              <a:buSzPct val="100000"/>
              <a:buFont typeface="Wingdings" pitchFamily="2" charset="2"/>
              <a:buChar char="§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31E07-F872-A446-905A-9E3131A6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88BDC3-B869-F642-900F-D81A3CB80F1C}"/>
              </a:ext>
            </a:extLst>
          </p:cNvPr>
          <p:cNvSpPr txBox="1">
            <a:spLocks/>
          </p:cNvSpPr>
          <p:nvPr/>
        </p:nvSpPr>
        <p:spPr bwMode="auto">
          <a:xfrm>
            <a:off x="457200" y="5057660"/>
            <a:ext cx="8229600" cy="971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1800" kern="0" dirty="0"/>
              <a:t>to access the number in a number box, use </a:t>
            </a:r>
            <a:r>
              <a:rPr lang="en-US" sz="1800" kern="0" dirty="0" err="1">
                <a:latin typeface="+mj-lt"/>
              </a:rPr>
              <a:t>valueAsNumber</a:t>
            </a:r>
            <a:r>
              <a:rPr lang="en-US" sz="1800" kern="0" dirty="0"/>
              <a:t> attribute</a:t>
            </a:r>
          </a:p>
          <a:p>
            <a:endParaRPr lang="en-US" sz="1100" kern="0" dirty="0"/>
          </a:p>
          <a:p>
            <a:r>
              <a:rPr lang="en-US" sz="1800" kern="0" dirty="0">
                <a:solidFill>
                  <a:schemeClr val="bg2"/>
                </a:solidFill>
                <a:latin typeface="+mj-lt"/>
              </a:rPr>
              <a:t>	</a:t>
            </a:r>
            <a:r>
              <a:rPr lang="en-US" sz="1800" kern="0" dirty="0" err="1">
                <a:solidFill>
                  <a:schemeClr val="bg2"/>
                </a:solidFill>
                <a:latin typeface="+mj-lt"/>
              </a:rPr>
              <a:t>numBox.valueAsNumber</a:t>
            </a:r>
            <a:endParaRPr lang="en-US" sz="1800" kern="0" dirty="0">
              <a:solidFill>
                <a:schemeClr val="bg2"/>
              </a:solidFill>
              <a:latin typeface="+mj-lt"/>
            </a:endParaRPr>
          </a:p>
          <a:p>
            <a:pPr marL="577850" indent="-338138">
              <a:buSzPct val="100000"/>
              <a:buFont typeface="Wingdings" pitchFamily="2" charset="2"/>
              <a:buChar char="§"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0693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0B5C18D-75AF-6B44-820C-E751AAE2C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Tip Calculator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62FA3-BAF6-B144-8468-F77C24A28ABA}"/>
              </a:ext>
            </a:extLst>
          </p:cNvPr>
          <p:cNvSpPr txBox="1"/>
          <p:nvPr/>
        </p:nvSpPr>
        <p:spPr>
          <a:xfrm>
            <a:off x="5638800" y="3892421"/>
            <a:ext cx="32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here, the user enters a check amount and tip percentage (default is 15%)</a:t>
            </a:r>
          </a:p>
          <a:p>
            <a:endParaRPr lang="en-US" sz="1600" dirty="0"/>
          </a:p>
          <a:p>
            <a:r>
              <a:rPr lang="en-US" sz="1600" dirty="0"/>
              <a:t>when button is clicked, accesses those numbers, calculates &amp; displays tip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39ADF-B859-4842-96EB-A83A344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76230F-EFBD-4A4B-BA97-42FCEAEFF0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209800"/>
            <a:ext cx="5065394" cy="43270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91848A8-0FA5-FF4D-B717-68F1E19A9C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91000" y="905748"/>
            <a:ext cx="5065395" cy="3170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24D26-6EF1-6144-AF69-FF88F03B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valueAsNumber</a:t>
            </a:r>
            <a:r>
              <a:rPr lang="en-US" dirty="0"/>
              <a:t> vs.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B5F33-1768-284F-A222-7B5BF502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similar to text boxes, number boxes have a </a:t>
            </a:r>
            <a:r>
              <a:rPr lang="en-US" sz="1800" dirty="0">
                <a:latin typeface="+mj-lt"/>
              </a:rPr>
              <a:t>value</a:t>
            </a:r>
            <a:r>
              <a:rPr lang="en-US" sz="1800" dirty="0"/>
              <a:t> attribute</a:t>
            </a:r>
          </a:p>
          <a:p>
            <a:pPr marL="809625" indent="-331788">
              <a:buSzPct val="100000"/>
              <a:buFont typeface="Wingdings" pitchFamily="2" charset="2"/>
              <a:buChar char="§"/>
            </a:pPr>
            <a:r>
              <a:rPr lang="en-US" sz="1400" dirty="0"/>
              <a:t>the value attribute always returns the contents of the box </a:t>
            </a:r>
            <a:r>
              <a:rPr lang="en-US" sz="1400" i="1" dirty="0"/>
              <a:t>as a string</a:t>
            </a:r>
          </a:p>
          <a:p>
            <a:pPr marL="809625" indent="-331788">
              <a:buSzPct val="100000"/>
              <a:buFont typeface="Wingdings" pitchFamily="2" charset="2"/>
              <a:buChar char="§"/>
            </a:pPr>
            <a:r>
              <a:rPr lang="en-US" sz="1400" dirty="0"/>
              <a:t>this is NOT what you normally want when accessing a number box</a:t>
            </a:r>
          </a:p>
          <a:p>
            <a:pPr marL="809625" indent="-331788">
              <a:buSzPct val="100000"/>
              <a:buFont typeface="Wingdings" pitchFamily="2" charset="2"/>
              <a:buChar char="§"/>
            </a:pPr>
            <a:endParaRPr lang="en-US" sz="1400" dirty="0"/>
          </a:p>
          <a:p>
            <a:pPr marL="477837" indent="0">
              <a:buSzPct val="100000"/>
            </a:pPr>
            <a:r>
              <a:rPr lang="en-US" sz="1400" dirty="0"/>
              <a:t>	e.g., suppose the user enters 12 in a number box named </a:t>
            </a:r>
            <a:r>
              <a:rPr lang="en-US" sz="1400" dirty="0" err="1">
                <a:latin typeface="+mj-lt"/>
              </a:rPr>
              <a:t>numBox</a:t>
            </a:r>
            <a:endParaRPr lang="en-US" sz="1400" dirty="0">
              <a:latin typeface="+mj-lt"/>
            </a:endParaRPr>
          </a:p>
          <a:p>
            <a:pPr marL="809625" indent="-331788">
              <a:buSzPct val="100000"/>
              <a:buFont typeface="Wingdings" pitchFamily="2" charset="2"/>
              <a:buChar char="§"/>
            </a:pPr>
            <a:endParaRPr lang="en-US" sz="1400" dirty="0"/>
          </a:p>
          <a:p>
            <a:pPr marL="877887" lvl="1" indent="0">
              <a:buSzPct val="100000"/>
              <a:buNone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numBox.value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		</a:t>
            </a:r>
            <a:r>
              <a:rPr lang="en-US" sz="1400" dirty="0"/>
              <a:t>evaluates to '12'</a:t>
            </a:r>
          </a:p>
          <a:p>
            <a:pPr marL="877887" lvl="1" indent="0">
              <a:buSzPct val="100000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877887" lvl="1" indent="0">
              <a:buSzPct val="100000"/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numBox.value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+ 1)	</a:t>
            </a:r>
            <a:r>
              <a:rPr lang="en-US" sz="1400" dirty="0"/>
              <a:t>evaluates to '121'  </a:t>
            </a:r>
            <a:r>
              <a:rPr lang="en-US" sz="1400" dirty="0">
                <a:solidFill>
                  <a:srgbClr val="FF0000"/>
                </a:solidFill>
              </a:rPr>
              <a:t>???</a:t>
            </a:r>
          </a:p>
          <a:p>
            <a:pPr marL="877887" lvl="1" indent="0">
              <a:buSzPct val="100000"/>
              <a:buNone/>
            </a:pPr>
            <a:endParaRPr lang="en-US" sz="1400" dirty="0"/>
          </a:p>
          <a:p>
            <a:pPr marL="877887" lvl="1" indent="0">
              <a:buSzPct val="100000"/>
              <a:buNone/>
            </a:pPr>
            <a:endParaRPr lang="en-US" sz="1400" dirty="0"/>
          </a:p>
          <a:p>
            <a:pPr marL="17463" lvl="1" indent="0">
              <a:buSzPct val="100000"/>
              <a:buNone/>
            </a:pPr>
            <a:r>
              <a:rPr lang="en-US" sz="1400" dirty="0"/>
              <a:t>recall, 	when + is applied to 2 numbers, addition:     1 + 2 = 3</a:t>
            </a:r>
          </a:p>
          <a:p>
            <a:pPr marL="17463" lvl="1" indent="0">
              <a:buSzPct val="100000"/>
              <a:buNone/>
            </a:pPr>
            <a:r>
              <a:rPr lang="en-US" sz="1400" dirty="0"/>
              <a:t>	when + is applied to 2 strings, concatenation:    'a' + 'b' = 'ab'</a:t>
            </a:r>
          </a:p>
          <a:p>
            <a:pPr marL="17463" lvl="1" indent="0">
              <a:buSzPct val="100000"/>
              <a:buNone/>
            </a:pPr>
            <a:r>
              <a:rPr lang="en-US" sz="1400" dirty="0"/>
              <a:t>	when + is applied to a string and a number, it converts the number to a </a:t>
            </a:r>
          </a:p>
          <a:p>
            <a:pPr marL="17463" lvl="1" indent="0">
              <a:buSzPct val="100000"/>
              <a:buNone/>
            </a:pPr>
            <a:r>
              <a:rPr lang="en-US" sz="1400" dirty="0"/>
              <a:t>	    string and concatenates:      '12' + 1 = '12' + '1' = '121'</a:t>
            </a:r>
          </a:p>
          <a:p>
            <a:pPr marL="17463" lvl="1" indent="0">
              <a:buSzPct val="100000"/>
              <a:buNone/>
            </a:pPr>
            <a:endParaRPr lang="en-US" sz="1400" dirty="0"/>
          </a:p>
          <a:p>
            <a:pPr marL="17463" lvl="1" indent="0">
              <a:buSzPct val="100000"/>
              <a:buNone/>
            </a:pPr>
            <a:endParaRPr lang="en-US" sz="1400" dirty="0"/>
          </a:p>
          <a:p>
            <a:pPr marL="17463" lvl="1" indent="0">
              <a:buSzPct val="100000"/>
              <a:buNone/>
            </a:pPr>
            <a:r>
              <a:rPr lang="en-US" sz="1400" dirty="0">
                <a:solidFill>
                  <a:srgbClr val="FF0000"/>
                </a:solidFill>
              </a:rPr>
              <a:t>BE CAREFUL TO ALWAYS USE </a:t>
            </a:r>
            <a:r>
              <a:rPr lang="en-US" sz="1400" dirty="0" err="1">
                <a:solidFill>
                  <a:srgbClr val="FF0000"/>
                </a:solidFill>
                <a:latin typeface="+mj-lt"/>
              </a:rPr>
              <a:t>valueAsNumber</a:t>
            </a:r>
            <a:r>
              <a:rPr lang="en-US" sz="1400" dirty="0">
                <a:solidFill>
                  <a:srgbClr val="FF0000"/>
                </a:solidFill>
              </a:rPr>
              <a:t> TO ACCESS NUMBER BOX CONTENTS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620D4-0942-4B43-9767-67D7B08F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04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A236-4207-7443-8399-42F9A0A2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2B82C9A-0F07-B94D-BF1D-369BD4B0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a </a:t>
            </a:r>
            <a:r>
              <a:rPr lang="en-US" altLang="en-US" sz="1600" i="1" kern="0" dirty="0">
                <a:ea typeface="ＭＳ Ｐゴシック" panose="020B0600070205080204" pitchFamily="34" charset="-128"/>
              </a:rPr>
              <a:t>variable</a:t>
            </a:r>
            <a:r>
              <a:rPr lang="en-US" altLang="en-US" sz="1600" kern="0" dirty="0">
                <a:ea typeface="ＭＳ Ｐゴシック" panose="020B0600070205080204" pitchFamily="34" charset="-128"/>
              </a:rPr>
              <a:t> is a name used to symbolize a dynamic (changeable) value</a:t>
            </a:r>
          </a:p>
          <a:p>
            <a:pPr marL="461963" indent="-223838"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as before, assign a value using '=':  </a:t>
            </a:r>
          </a:p>
          <a:p>
            <a:pPr marL="461963" indent="-223838" eaLnBrk="1" hangingPunct="1">
              <a:lnSpc>
                <a:spcPct val="90000"/>
              </a:lnSpc>
              <a:buSzPct val="100000"/>
              <a:buFont typeface="Wingdings" pitchFamily="2" charset="2"/>
              <a:buChar char="§"/>
            </a:pPr>
            <a:endParaRPr lang="en-US" altLang="en-US" sz="16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  <a:p>
            <a:pPr marL="915988" lvl="1" indent="0" eaLnBrk="1" hangingPunct="1">
              <a:lnSpc>
                <a:spcPct val="90000"/>
              </a:lnSpc>
              <a:buSzPct val="100000"/>
              <a:buNone/>
            </a:pP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</a:rPr>
              <a:t>VARIABLE = VALUE;</a:t>
            </a:r>
          </a:p>
          <a:p>
            <a:pPr marL="638175" lvl="1" indent="0" eaLnBrk="1" hangingPunct="1">
              <a:lnSpc>
                <a:spcPct val="90000"/>
              </a:lnSpc>
              <a:buSzPct val="100000"/>
              <a:buNone/>
            </a:pPr>
            <a:endParaRPr lang="en-US" altLang="en-US" sz="16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  <a:p>
            <a:pPr marL="638175" lvl="1" indent="0" eaLnBrk="1" hangingPunct="1">
              <a:lnSpc>
                <a:spcPct val="90000"/>
              </a:lnSpc>
              <a:buSzPct val="100000"/>
              <a:buNone/>
            </a:pPr>
            <a:endParaRPr lang="en-US" altLang="en-US" sz="16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anose="020B0600070205080204" pitchFamily="34" charset="-128"/>
            </a:endParaRPr>
          </a:p>
          <a:p>
            <a:pPr marL="15875" indent="0" eaLnBrk="1" hangingPunct="1">
              <a:lnSpc>
                <a:spcPct val="90000"/>
              </a:lnSpc>
              <a:buSzPct val="100000"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variables are commonly used to simplify code by:</a:t>
            </a: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storing number values from boxes</a:t>
            </a: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endParaRPr lang="en-US" altLang="en-US" sz="1100" kern="0" dirty="0">
              <a:ea typeface="ＭＳ Ｐゴシック" panose="020B0600070205080204" pitchFamily="34" charset="-128"/>
            </a:endParaRP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endParaRPr lang="en-US" altLang="en-US" sz="1100" kern="0" dirty="0">
              <a:ea typeface="ＭＳ Ｐゴシック" panose="020B0600070205080204" pitchFamily="34" charset="-128"/>
            </a:endParaRPr>
          </a:p>
          <a:p>
            <a:pPr marL="915988" indent="0" eaLnBrk="1" hangingPunct="1">
              <a:lnSpc>
                <a:spcPct val="90000"/>
              </a:lnSpc>
              <a:buSzPct val="100000"/>
            </a:pP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amount = </a:t>
            </a:r>
            <a:r>
              <a:rPr lang="en-US" altLang="en-US" sz="1600" kern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amountBox.valueAsNumber</a:t>
            </a: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;</a:t>
            </a:r>
          </a:p>
          <a:p>
            <a:pPr marL="915988" indent="0" eaLnBrk="1" hangingPunct="1">
              <a:lnSpc>
                <a:spcPct val="90000"/>
              </a:lnSpc>
              <a:buSzPct val="100000"/>
            </a:pPr>
            <a:endParaRPr lang="en-US" altLang="en-US" sz="1600" kern="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panose="020B0600070205080204" pitchFamily="34" charset="-128"/>
              <a:cs typeface="+mn-cs"/>
            </a:endParaRPr>
          </a:p>
          <a:p>
            <a:pPr marL="915988" indent="0" eaLnBrk="1" hangingPunct="1">
              <a:lnSpc>
                <a:spcPct val="90000"/>
              </a:lnSpc>
              <a:buSzPct val="100000"/>
            </a:pP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percent = </a:t>
            </a:r>
            <a:r>
              <a:rPr lang="en-US" altLang="en-US" sz="1600" kern="0" dirty="0" err="1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percentBox.valueAsNumber</a:t>
            </a: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;</a:t>
            </a: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/>
            </a:pPr>
            <a:endParaRPr lang="en-US" altLang="en-US" sz="1600" kern="0" dirty="0">
              <a:ea typeface="ＭＳ Ｐゴシック" panose="020B0600070205080204" pitchFamily="34" charset="-128"/>
            </a:endParaRP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 startAt="2"/>
            </a:pPr>
            <a:r>
              <a:rPr lang="en-US" altLang="en-US" sz="1600" kern="0" dirty="0">
                <a:ea typeface="ＭＳ Ｐゴシック" panose="020B0600070205080204" pitchFamily="34" charset="-128"/>
              </a:rPr>
              <a:t>or, storing the results of computations</a:t>
            </a: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 startAt="2"/>
            </a:pPr>
            <a:endParaRPr lang="en-US" altLang="en-US" sz="1100" kern="0" dirty="0">
              <a:ea typeface="ＭＳ Ｐゴシック" panose="020B0600070205080204" pitchFamily="34" charset="-128"/>
            </a:endParaRPr>
          </a:p>
          <a:p>
            <a:pPr marL="915988" indent="-450850" eaLnBrk="1" hangingPunct="1">
              <a:lnSpc>
                <a:spcPct val="90000"/>
              </a:lnSpc>
              <a:buSzPct val="100000"/>
              <a:buFont typeface="+mj-lt"/>
              <a:buAutoNum type="arabicPeriod" startAt="2"/>
            </a:pPr>
            <a:endParaRPr lang="en-US" altLang="en-US" sz="1100" kern="0" dirty="0">
              <a:ea typeface="ＭＳ Ｐゴシック" panose="020B0600070205080204" pitchFamily="34" charset="-128"/>
            </a:endParaRPr>
          </a:p>
          <a:p>
            <a:pPr marL="915988" indent="0" eaLnBrk="1" hangingPunct="1">
              <a:lnSpc>
                <a:spcPct val="90000"/>
              </a:lnSpc>
              <a:buSzPct val="100000"/>
            </a:pPr>
            <a:r>
              <a:rPr lang="en-US" altLang="en-US" sz="16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anose="020B0600070205080204" pitchFamily="34" charset="-128"/>
                <a:cs typeface="+mn-cs"/>
              </a:rPr>
              <a:t>tip =  amount * (percent/100);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589C8F-83ED-F04E-9CA7-1C7FCD49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8C49A-8A5F-4D49-9F8E-5541BF73B29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41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F0B5C18D-75AF-6B44-820C-E751AAE2C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Tip Calculator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62FA3-BAF6-B144-8468-F77C24A28ABA}"/>
              </a:ext>
            </a:extLst>
          </p:cNvPr>
          <p:cNvSpPr txBox="1"/>
          <p:nvPr/>
        </p:nvSpPr>
        <p:spPr>
          <a:xfrm>
            <a:off x="5598795" y="4126795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code is simplified by use of variables</a:t>
            </a:r>
          </a:p>
          <a:p>
            <a:endParaRPr lang="en-US" sz="1600" dirty="0"/>
          </a:p>
          <a:p>
            <a:r>
              <a:rPr lang="en-US" sz="1600" dirty="0" err="1"/>
              <a:t>tip.toFixed</a:t>
            </a:r>
            <a:r>
              <a:rPr lang="en-US" sz="1600" dirty="0"/>
              <a:t>(2) rounds the tip  to 2 decimal places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039ADF-B859-4842-96EB-A83A344F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CC10D-652B-C345-8707-85BC9238D1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8150" y="1943100"/>
            <a:ext cx="5065395" cy="46451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3C6EF1-1279-7F4B-9680-BE2E5D0EB8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33800" y="896232"/>
            <a:ext cx="5446395" cy="344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8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DDF992F9-8B3C-0F48-9985-4959281CC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Variable Names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1E43EAD0-FFC7-9D4D-85D6-7542D521422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/>
          <a:lstStyle/>
          <a:p>
            <a:r>
              <a:rPr lang="en-US" altLang="en-US" sz="1600" dirty="0">
                <a:ea typeface="ＭＳ Ｐゴシック" panose="020B0600070205080204" pitchFamily="34" charset="-128"/>
              </a:rPr>
              <a:t>a variable name should start with a lowercase letter, consist of letters &amp; digits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a variable name should be chosen to be descriptive of its purpose</a:t>
            </a:r>
          </a:p>
          <a:p>
            <a:pPr lvl="1"/>
            <a:r>
              <a:rPr lang="en-US" altLang="en-US" sz="1400" dirty="0">
                <a:ea typeface="ＭＳ Ｐゴシック" panose="020B0600070205080204" pitchFamily="34" charset="-128"/>
              </a:rPr>
              <a:t>e.g.,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mysteryImg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  <a:r>
              <a:rPr lang="en-US" altLang="en-US" sz="1400" dirty="0">
                <a:latin typeface="+mj-lt"/>
                <a:ea typeface="ＭＳ Ｐゴシック" panose="020B0600070205080204" pitchFamily="34" charset="-128"/>
              </a:rPr>
              <a:t>outputSpan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1434337-7C06-9746-B1B3-46CE90A08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678113"/>
            <a:ext cx="7010400" cy="371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CACD0A-7B2C-6A4B-B72F-BEDA4101F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365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7126F566-387B-C142-8744-E48682891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Variables &amp; Assignments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B8C9E0D9-67AB-A946-B34D-F33BAF55E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17700"/>
          </a:xfrm>
        </p:spPr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sz="1600" dirty="0"/>
              <a:t>variables can be assigned various types of values, including numbers and mathematical expressions</a:t>
            </a:r>
          </a:p>
          <a:p>
            <a:pPr marL="523875" indent="-285750"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each variable has a memory cell associated with it, where a value can be stored</a:t>
            </a:r>
          </a:p>
          <a:p>
            <a:pPr marL="523875" indent="-285750"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when an expression appears on the right-hand side, it is evaluated and the result is assigned to the variable (i.e., stored in its memory cell)</a:t>
            </a:r>
          </a:p>
          <a:p>
            <a:pPr marL="523875" indent="-285750">
              <a:buSzPct val="100000"/>
              <a:buFont typeface="Wingdings" pitchFamily="2" charset="2"/>
              <a:buChar char="§"/>
              <a:defRPr/>
            </a:pPr>
            <a:r>
              <a:rPr lang="en-US" sz="1400" dirty="0"/>
              <a:t>when a variable appears in an expression, its value (i.e., the value stored in its memory cell) is accessed and substituted into the expression</a:t>
            </a: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B42DF5-9881-1F47-8846-B7287749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3352800"/>
            <a:ext cx="8115300" cy="2501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C26E83-C0A8-D44D-BF64-0E8FF6FE39B5}"/>
              </a:ext>
            </a:extLst>
          </p:cNvPr>
          <p:cNvSpPr txBox="1"/>
          <p:nvPr/>
        </p:nvSpPr>
        <p:spPr>
          <a:xfrm>
            <a:off x="685800" y="5943600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reminder: '=' is not the equality operator</a:t>
            </a:r>
          </a:p>
          <a:p>
            <a:pPr marL="238125"/>
            <a:r>
              <a:rPr lang="en-US" sz="1600" dirty="0">
                <a:solidFill>
                  <a:srgbClr val="FF0000"/>
                </a:solidFill>
              </a:rPr>
              <a:t>to avoid confusion: read '=' as 'gets', as in   '</a:t>
            </a:r>
            <a:r>
              <a:rPr lang="en-US" sz="1600" i="1" dirty="0">
                <a:solidFill>
                  <a:srgbClr val="FF0000"/>
                </a:solidFill>
              </a:rPr>
              <a:t>y gets y-1'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CCD02-0763-C349-B96F-92996F73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0CDA2-8A89-0346-90D9-BD963472C8B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6585182"/>
      </p:ext>
    </p:extLst>
  </p:cSld>
  <p:clrMapOvr>
    <a:masterClrMapping/>
  </p:clrMapOvr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5239</TotalTime>
  <Words>1331</Words>
  <Application>Microsoft Macintosh PowerPoint</Application>
  <PresentationFormat>On-screen Show (4:3)</PresentationFormat>
  <Paragraphs>179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Lucida Console</vt:lpstr>
      <vt:lpstr>Tw Cen MT Condensed Extra Bold</vt:lpstr>
      <vt:lpstr>Verdana</vt:lpstr>
      <vt:lpstr>Wingdings</vt:lpstr>
      <vt:lpstr>Book3e</vt:lpstr>
      <vt:lpstr>Computer Science: Concepts &amp; Explorations 2nd edition  David Reed, Creighton University </vt:lpstr>
      <vt:lpstr>Data Types</vt:lpstr>
      <vt:lpstr>Number Box</vt:lpstr>
      <vt:lpstr>Tip Calculator</vt:lpstr>
      <vt:lpstr>valueAsNumber vs. value</vt:lpstr>
      <vt:lpstr>Variables</vt:lpstr>
      <vt:lpstr>Tip Calculator</vt:lpstr>
      <vt:lpstr>Variable Names</vt:lpstr>
      <vt:lpstr>Variables &amp; Assignments</vt:lpstr>
      <vt:lpstr>Number Representation</vt:lpstr>
      <vt:lpstr>Patterns &amp; Spacing</vt:lpstr>
      <vt:lpstr>Predefined Functions</vt:lpstr>
      <vt:lpstr>functest</vt:lpstr>
      <vt:lpstr>Point Distance</vt:lpstr>
      <vt:lpstr>Compound Interest</vt:lpstr>
      <vt:lpstr>Math.random</vt:lpstr>
      <vt:lpstr>randtest</vt:lpstr>
      <vt:lpstr>Pick-4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 W</cp:lastModifiedBy>
  <cp:revision>77</cp:revision>
  <cp:lastPrinted>1601-01-01T00:00:00Z</cp:lastPrinted>
  <dcterms:created xsi:type="dcterms:W3CDTF">2010-09-10T22:08:30Z</dcterms:created>
  <dcterms:modified xsi:type="dcterms:W3CDTF">2021-08-11T21:28:32Z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