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3" r:id="rId3"/>
    <p:sldId id="326" r:id="rId4"/>
    <p:sldId id="336" r:id="rId5"/>
    <p:sldId id="335" r:id="rId6"/>
    <p:sldId id="337" r:id="rId7"/>
    <p:sldId id="338" r:id="rId8"/>
    <p:sldId id="328" r:id="rId9"/>
    <p:sldId id="339" r:id="rId10"/>
    <p:sldId id="340" r:id="rId11"/>
    <p:sldId id="330" r:id="rId12"/>
    <p:sldId id="31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98"/>
    <p:restoredTop sz="94422"/>
  </p:normalViewPr>
  <p:slideViewPr>
    <p:cSldViewPr>
      <p:cViewPr varScale="1">
        <p:scale>
          <a:sx n="113" d="100"/>
          <a:sy n="113" d="100"/>
        </p:scale>
        <p:origin x="176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80B52A-6166-F44A-914F-1EBF1D218E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FBA08-6866-8847-9FAF-88E8742D4B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400A4DD-44BF-B846-84AE-91D8E2BCAF37}" type="datetimeFigureOut">
              <a:rPr lang="en-US"/>
              <a:pPr>
                <a:defRPr/>
              </a:pPr>
              <a:t>8/11/21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4ABF7-1B28-F14D-B626-C15AEBBC16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712E9-B24B-6945-8771-92B157A02E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344AF29-FFE3-6B4E-B45E-5FE49C08D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EA09C54-EDEA-3C4E-8744-F74A4D90C6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9E55146-BBAF-8349-AFEF-8153E652DA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4CD5C90-719E-424A-8C50-AC2C02CF2B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52FB4A7-5F35-594E-A7D8-CE911DF670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77E467B7-C71E-4949-B8A7-55FF904E9E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0FC1C57-56E4-E64F-9450-4A84233FBC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EE89D6-10E1-DB4B-8C2D-4D31CF0A64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E89D6-10E1-DB4B-8C2D-4D31CF0A648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34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71D798A-2D79-8F42-B0EB-B18642083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58FB455-2093-474E-BF41-432411181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A61137B-9C9B-704F-8408-77CC0C7EB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7D8B-1E50-C64C-B563-13AEA06B04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7F2041-C9B2-874B-BDAA-5C4C1C7D07DA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F08D7D0-C66D-C44F-AD3A-A0F40693E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151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853952-5793-E04B-8A5D-99BECC977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D40094-A2DC-E84C-A052-E69C2A824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102199-FEA7-8145-AEC7-EA096C7AC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012C-FA6A-734A-BE80-A18E9D4F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785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06FEC-0C41-C84F-8A67-D6137217C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13D010-FC75-9F40-8569-86E8B7ACD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B9A900-1F68-2E40-AA4A-0A268DA1C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16C2-915A-DD44-91A5-DCBFE656D6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21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289EB-AD58-3249-A910-8C385AD53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21FD1-38EF-994D-A282-1B36AA543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A7179-E5AC-774B-91AD-B33CF949A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BDEA-31E0-4B4B-B913-CECEAF524B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941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9D7E86-92AD-7D47-83B6-372C98BA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EF4A66-D13F-0B42-896A-603870FEB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180C3D-6177-2546-A329-578A13919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FD27-D2FC-F647-A401-22F7A99FCE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882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DCF06-5C5E-DD4F-9A3C-12A894732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A0489C-C001-2847-8AA1-1DF18DD54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3C683F-AC42-B449-9057-580EE9038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78D4-A6F6-AF4D-AE75-CD39B31505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259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35DFC-6AE2-C143-A9A2-79F6FC599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21B38-EF8E-B247-A91F-6A8021B31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0E80C-443F-054D-99D1-FB60893DE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CB83-20F9-1749-85D4-096E7186E8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4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F3EC7-52E3-BB4B-BAC3-49D99F953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5B8CD-9F9B-C84D-949B-8E243D4EF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66116-7C60-4841-BB83-BF26580CB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9702-0804-7F4A-A639-0D489FDB92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13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88DAB1-3AD5-D348-B658-0ECA14FCF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7AB6C6-A7AB-0041-ACFA-DCE3559A7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570DAF-058E-334D-A353-4BE769A53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A6C3-BC26-B44E-9358-056963D6B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501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1EEB56-9EC0-134D-8C4D-5E8C9ECB0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1096E1-8453-CF4F-A28A-7205A730F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2DB073-80FD-7749-805E-DA55C5994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F0080-5537-8543-B4A0-9AE7ACCC52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021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2650C6-C649-404D-BEC4-C1AAC6305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17B0AB-A58D-3F49-A1D4-5E739AA1B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B33099-BC6B-6B4A-9B9F-9D8E35886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EF37-6CBC-524A-9D0F-CB7EF56C5E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98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AF2AC0-7B16-9C42-B380-B571B9567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0F8BC-A5EB-A44C-8159-BD5A6E622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6A5C6-75FB-E94E-8520-FA11AF671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7B6F-6866-DB4B-B3E1-C3741FFC19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53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91D1C-1FA2-E74A-BC21-447321E37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A8565-B90E-E340-A17C-249283098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43907-7A2A-914A-9450-CDECD98EC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3ABF7-5E16-F44B-8C6D-E88F4693A8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5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C3C8F2-7268-6C4A-9B46-28D98FEB6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E922DC-89A6-6D4A-B6BC-8966436C0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72B6CFC-FB88-6543-B722-B83F5B7C00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4A82ED45-D158-A34B-B844-4EDA0CF30F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A6543DC-571C-5842-96D0-1808971C22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7774C18-FE60-124E-89E8-E34DE21CA20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A8F21BF9-413E-1A4A-9FB1-AFB7A0DAA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CC3A9F-D21F-D945-80FC-C5CA8547170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F27C882-5A18-EA40-89C2-A9312D5ECA6E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tobiasahlin.com/static/cursors/default.png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905A6179-6036-334D-B284-715E4FEAFD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Interaction &amp; Design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A18648-8AFB-A949-90C3-F79761933D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F1E9098-7905-A245-8ED9-81D0227B2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Another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86E2E1-90DD-984A-857B-2EA9E4D1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987114"/>
            <a:ext cx="2590800" cy="1736124"/>
          </a:xfrm>
          <a:solidFill>
            <a:schemeClr val="bg1"/>
          </a:solidFill>
        </p:spPr>
        <p:txBody>
          <a:bodyPr/>
          <a:lstStyle/>
          <a:p>
            <a:pPr marL="11112" indent="0">
              <a:defRPr/>
            </a:pPr>
            <a:r>
              <a:rPr lang="en-US" sz="1400" dirty="0"/>
              <a:t>each button has its own corresponding function</a:t>
            </a:r>
          </a:p>
          <a:p>
            <a:pPr marL="11112" indent="0">
              <a:defRPr/>
            </a:pPr>
            <a:endParaRPr lang="en-US" sz="1400" dirty="0"/>
          </a:p>
          <a:p>
            <a:pPr marL="11112" indent="0">
              <a:defRPr/>
            </a:pPr>
            <a:r>
              <a:rPr lang="en-US" sz="1400" dirty="0"/>
              <a:t>when clicked, the function is called to display a quotation in the page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3E28E8-1722-394A-880F-5381B25047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9" y="1676400"/>
            <a:ext cx="5515234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1B86D4-875A-7544-9ED9-F38F3AE46F32}"/>
              </a:ext>
            </a:extLst>
          </p:cNvPr>
          <p:cNvSpPr txBox="1">
            <a:spLocks/>
          </p:cNvSpPr>
          <p:nvPr/>
        </p:nvSpPr>
        <p:spPr bwMode="auto">
          <a:xfrm>
            <a:off x="6096000" y="5803412"/>
            <a:ext cx="1905000" cy="673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2" indent="0">
              <a:defRPr/>
            </a:pPr>
            <a:r>
              <a:rPr lang="en-US" sz="1400" kern="0" dirty="0">
                <a:solidFill>
                  <a:srgbClr val="FF0000"/>
                </a:solidFill>
              </a:rPr>
              <a:t>note how simple the BODY is</a:t>
            </a:r>
            <a:endParaRPr lang="en-US" sz="1200" kern="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C0D6E-E9B5-5941-AB3E-1D910033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9F0EBF-D709-E648-8577-75AD929A4540}"/>
              </a:ext>
            </a:extLst>
          </p:cNvPr>
          <p:cNvGrpSpPr/>
          <p:nvPr/>
        </p:nvGrpSpPr>
        <p:grpSpPr>
          <a:xfrm>
            <a:off x="4419600" y="1040925"/>
            <a:ext cx="4870450" cy="3073875"/>
            <a:chOff x="4806950" y="2661275"/>
            <a:chExt cx="4483100" cy="2692875"/>
          </a:xfrm>
        </p:grpSpPr>
        <p:pic>
          <p:nvPicPr>
            <p:cNvPr id="13" name="Picture 1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A99E441-1F06-F54F-B436-F07B0AFC21A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06950" y="2661275"/>
              <a:ext cx="4483100" cy="2692875"/>
            </a:xfrm>
            <a:prstGeom prst="rect">
              <a:avLst/>
            </a:prstGeom>
          </p:spPr>
        </p:pic>
        <p:pic>
          <p:nvPicPr>
            <p:cNvPr id="11" name="Picture 10" descr="Default">
              <a:extLst>
                <a:ext uri="{FF2B5EF4-FFF2-40B4-BE49-F238E27FC236}">
                  <a16:creationId xmlns:a16="http://schemas.microsoft.com/office/drawing/2014/main" id="{30EE59D7-B52E-1D40-8116-489A29D1C5F4}"/>
                </a:ext>
              </a:extLst>
            </p:cNvPr>
            <p:cNvPicPr/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3695700"/>
              <a:ext cx="167640" cy="2667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465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126F566-387B-C142-8744-E48682891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Design Guidelines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8C9E0D9-67AB-A946-B34D-F33BAF5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>
              <a:spcBef>
                <a:spcPts val="984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1600" dirty="0"/>
              <a:t>be conservative in your use of color</a:t>
            </a:r>
          </a:p>
          <a:p>
            <a:pPr>
              <a:spcBef>
                <a:spcPts val="984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1600" dirty="0"/>
              <a:t>be consistent in your use of formatting</a:t>
            </a:r>
          </a:p>
          <a:p>
            <a:pPr>
              <a:spcBef>
                <a:spcPts val="984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1600" dirty="0"/>
              <a:t>avoid overriding the browser defaults unless it is necessary</a:t>
            </a:r>
          </a:p>
          <a:p>
            <a:pPr>
              <a:spcBef>
                <a:spcPts val="984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1600" dirty="0"/>
              <a:t>don't center paragraphs</a:t>
            </a:r>
          </a:p>
          <a:p>
            <a:pPr>
              <a:spcBef>
                <a:spcPts val="984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1600" dirty="0"/>
              <a:t>label interactive elements (buttons, text boxes) clearly</a:t>
            </a:r>
          </a:p>
          <a:p>
            <a:pPr>
              <a:spcBef>
                <a:spcPts val="984"/>
              </a:spcBef>
              <a:buSzPct val="100000"/>
              <a:buFont typeface="Wingdings" pitchFamily="2" charset="2"/>
              <a:buChar char="ü"/>
              <a:defRPr/>
            </a:pPr>
            <a:r>
              <a:rPr lang="en-US" sz="1600" dirty="0"/>
              <a:t>document the source code in case anyone views it</a:t>
            </a:r>
          </a:p>
          <a:p>
            <a:pPr marL="457200" lvl="1" indent="0">
              <a:spcBef>
                <a:spcPts val="984"/>
              </a:spcBef>
              <a:buNone/>
              <a:defRPr/>
            </a:pPr>
            <a:r>
              <a:rPr lang="en-US" sz="1400" dirty="0"/>
              <a:t>include a comment block at top with your name, file name, and brief description</a:t>
            </a:r>
          </a:p>
          <a:p>
            <a:pPr>
              <a:spcBef>
                <a:spcPts val="984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1600" dirty="0"/>
              <a:t>use descriptive id names</a:t>
            </a:r>
          </a:p>
          <a:p>
            <a:pPr marL="457200" lvl="1" indent="0">
              <a:spcBef>
                <a:spcPts val="984"/>
              </a:spcBef>
              <a:spcAft>
                <a:spcPts val="600"/>
              </a:spcAft>
              <a:buSzPct val="100000"/>
              <a:buNone/>
              <a:defRPr/>
            </a:pPr>
            <a:r>
              <a:rPr lang="en-US" sz="1400" dirty="0"/>
              <a:t>convention: descriptor + </a:t>
            </a:r>
            <a:r>
              <a:rPr lang="en-US" sz="1400" dirty="0" err="1"/>
              <a:t>elementType</a:t>
            </a:r>
            <a:r>
              <a:rPr lang="en-US" sz="1400" dirty="0"/>
              <a:t>, e.g., </a:t>
            </a:r>
            <a:r>
              <a:rPr lang="en-US" sz="1400" dirty="0" err="1">
                <a:latin typeface="+mj-lt"/>
              </a:rPr>
              <a:t>vacationImg</a:t>
            </a:r>
            <a:r>
              <a:rPr lang="en-US" sz="1400" dirty="0"/>
              <a:t>, </a:t>
            </a:r>
            <a:r>
              <a:rPr lang="en-US" sz="1400" dirty="0" err="1">
                <a:latin typeface="+mj-lt"/>
              </a:rPr>
              <a:t>outputP</a:t>
            </a:r>
            <a:endParaRPr lang="en-US" sz="1400" dirty="0">
              <a:latin typeface="+mj-lt"/>
            </a:endParaRPr>
          </a:p>
          <a:p>
            <a:pPr>
              <a:spcBef>
                <a:spcPts val="984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defRPr/>
            </a:pPr>
            <a:r>
              <a:rPr lang="en-US" sz="1600" dirty="0"/>
              <a:t>when defining a complex action, place in function definition in the </a:t>
            </a:r>
            <a:r>
              <a:rPr lang="en-US" sz="1600" dirty="0">
                <a:latin typeface="+mj-lt"/>
              </a:rPr>
              <a:t>head</a:t>
            </a:r>
            <a:r>
              <a:rPr lang="en-US" sz="1600" dirty="0"/>
              <a:t> and call the function from the event handler</a:t>
            </a:r>
          </a:p>
          <a:p>
            <a:pPr marL="457200" lvl="1" indent="0">
              <a:buNone/>
              <a:defRPr/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4B9CD-BCB9-914E-8545-BCB2879B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8472CFC-709B-BE44-94C0-18F406D5D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Errors and Debugging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C33A7218-FD88-7F4E-B43D-2AB948571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3962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in computer jargon, the term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bug</a:t>
            </a:r>
            <a:r>
              <a:rPr lang="en-US" altLang="en-US" sz="16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</a:rPr>
              <a:t>refers to an error in a program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 process of systematically locating and fixing errors is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debugging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three types of errors can occur</a:t>
            </a:r>
          </a:p>
          <a:p>
            <a:pPr marL="838200" lvl="1" indent="-3810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syntax errors: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typographic errors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e.g., omitting a quote or misspelling a function name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since the browser catches these, they are usually "easy" to identify and fix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CHECK THE JAVASCRIPT CONSOLE FOR ERROR MESSAGES!</a:t>
            </a:r>
          </a:p>
          <a:p>
            <a:pPr marL="838200" lvl="1" indent="-3810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endParaRPr lang="en-US" altLang="en-US" sz="9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run-time errors: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occur when operations are applied to illegal values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e.g., attempting to multiply a string or divide by zero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also caught by the browser, which either produces an error message or else returns a special value (string multiplication produces </a:t>
            </a:r>
            <a:r>
              <a:rPr lang="en-US" altLang="en-US" sz="1200" dirty="0">
                <a:latin typeface="+mj-lt"/>
                <a:ea typeface="ＭＳ Ｐゴシック" panose="020B0600070205080204" pitchFamily="34" charset="-128"/>
              </a:rPr>
              <a:t>NaN</a:t>
            </a:r>
            <a:r>
              <a:rPr lang="en-US" altLang="en-US" sz="1200" dirty="0">
                <a:ea typeface="ＭＳ Ｐゴシック" panose="020B0600070205080204" pitchFamily="34" charset="-128"/>
              </a:rPr>
              <a:t>, division by zero produces </a:t>
            </a:r>
            <a:r>
              <a:rPr lang="en-US" altLang="en-US" sz="1200" dirty="0">
                <a:latin typeface="+mj-lt"/>
                <a:ea typeface="ＭＳ Ｐゴシック" panose="020B0600070205080204" pitchFamily="34" charset="-128"/>
              </a:rPr>
              <a:t>Infinity</a:t>
            </a:r>
            <a:r>
              <a:rPr lang="en-US" altLang="en-US" sz="1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AGAIN, CHECK THE JAVASCRIPT CONSOLE!</a:t>
            </a:r>
          </a:p>
          <a:p>
            <a:pPr marL="457200" lvl="1" indent="0" eaLnBrk="1" hangingPunct="1">
              <a:lnSpc>
                <a:spcPct val="90000"/>
              </a:lnSpc>
              <a:buSzTx/>
              <a:buNone/>
            </a:pPr>
            <a:endParaRPr lang="en-US" altLang="en-US" sz="900" dirty="0">
              <a:ea typeface="ＭＳ Ｐゴシック" panose="020B0600070205080204" pitchFamily="34" charset="-128"/>
            </a:endParaRPr>
          </a:p>
          <a:p>
            <a:pPr marL="838200" lvl="1" indent="-3810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logic errors: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flaws in the design or implementation of a program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whenever your program produces the wrong result</a:t>
            </a:r>
          </a:p>
          <a:p>
            <a:pPr marL="1257300" lvl="2" indent="-3429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since they are not caught by the browser (the program is legal, just not what you wanted), logic errors are hardest to identify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EF7494BC-1A51-584E-80F4-B6C9A4BF3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5626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38200" indent="-3810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useful technique for identifying logic errors: </a:t>
            </a:r>
            <a:r>
              <a:rPr lang="en-US" altLang="en-US" sz="1600" i="1" dirty="0"/>
              <a:t>diagnostic alert statements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at various intervals in the code, display the values of key variables using alert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/>
              <a:t>you can then isolate at what point the program is going wrong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7E55DA-2B71-9E46-A9C1-22C0E660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6C9475D-AAF8-7247-A7C4-938BCE099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Text Boxes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EA222D45-E22F-7E4D-B933-EB2A0EC1B0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2057400"/>
          </a:xfrm>
        </p:spPr>
        <p:txBody>
          <a:bodyPr/>
          <a:lstStyle/>
          <a:p>
            <a:r>
              <a:rPr lang="en-US" altLang="en-US" sz="1600" dirty="0">
                <a:ea typeface="ＭＳ Ｐゴシック" panose="020B0600070205080204" pitchFamily="34" charset="-128"/>
              </a:rPr>
              <a:t>HTML event handlers enable the user to interact with the page</a:t>
            </a:r>
          </a:p>
          <a:p>
            <a:pPr marL="457200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move the mouse over an image to change it </a:t>
            </a:r>
          </a:p>
          <a:p>
            <a:pPr marL="457200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click on a button to display a text message in a page division </a:t>
            </a:r>
          </a:p>
          <a:p>
            <a:pPr lvl="2"/>
            <a:endParaRPr lang="en-US" altLang="en-US" sz="1400" dirty="0">
              <a:ea typeface="ＭＳ Ｐゴシック" panose="020B0600070205080204" pitchFamily="34" charset="-128"/>
            </a:endParaRPr>
          </a:p>
          <a:p>
            <a:r>
              <a:rPr lang="en-US" altLang="en-US" sz="1600" dirty="0">
                <a:ea typeface="ＭＳ Ｐゴシック" panose="020B0600070205080204" pitchFamily="34" charset="-128"/>
              </a:rPr>
              <a:t>for greater control, the user must be able to enter information into the page</a:t>
            </a:r>
          </a:p>
          <a:p>
            <a:pPr marL="457200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enter words to complete a fill-in-the-blank story</a:t>
            </a:r>
          </a:p>
          <a:p>
            <a:pPr marL="457200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enter grades to calculate a course average</a:t>
            </a:r>
          </a:p>
          <a:p>
            <a:pPr lvl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542C5B-373A-6B45-8323-14FB7D70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830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9300" indent="-2873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/>
              <a:t>a </a:t>
            </a:r>
            <a:r>
              <a:rPr lang="en-US" altLang="en-US" sz="1600" i="1" dirty="0"/>
              <a:t>text box </a:t>
            </a:r>
            <a:r>
              <a:rPr lang="en-US" altLang="en-US" sz="1600" dirty="0"/>
              <a:t>is an HTML element that is embedded in the page</a:t>
            </a:r>
          </a:p>
          <a:p>
            <a:endParaRPr lang="en-US" altLang="en-US" sz="1600" dirty="0"/>
          </a:p>
          <a:p>
            <a:pPr>
              <a:buFontTx/>
              <a:buNone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     &lt;input type="text" id="BOX_ID" size=NUM_CHARS value="INITIAL_CONTENTS"&gt;</a:t>
            </a:r>
          </a:p>
          <a:p>
            <a:pPr>
              <a:buFontTx/>
              <a:buNone/>
            </a:pPr>
            <a:endParaRPr lang="en-US" altLang="en-US" sz="1400" dirty="0">
              <a:solidFill>
                <a:srgbClr val="0099FF"/>
              </a:solidFill>
              <a:latin typeface="Lucida Console" panose="020B0609040504020204" pitchFamily="49" charset="0"/>
            </a:endParaRPr>
          </a:p>
          <a:p>
            <a:pPr lvl="1">
              <a:buSzPct val="130000"/>
              <a:buFont typeface="Wingdings" pitchFamily="2" charset="2"/>
              <a:buChar char="§"/>
            </a:pPr>
            <a:r>
              <a:rPr lang="en-US" altLang="en-US" sz="1400" dirty="0"/>
              <a:t>the user can enter text directly in the box</a:t>
            </a:r>
          </a:p>
          <a:p>
            <a:pPr lvl="1">
              <a:buSzPct val="130000"/>
              <a:buFont typeface="Wingdings" pitchFamily="2" charset="2"/>
              <a:buChar char="§"/>
            </a:pPr>
            <a:r>
              <a:rPr lang="en-US" altLang="en-US" sz="1400" dirty="0"/>
              <a:t>a JavaScript statement can then access the contents of the text box by accessing its VALUE attribute</a:t>
            </a:r>
            <a:endParaRPr lang="en-US" altLang="en-US" sz="1400" dirty="0">
              <a:latin typeface="Lucida Console" panose="020B0609040504020204" pitchFamily="49" charset="0"/>
            </a:endParaRPr>
          </a:p>
          <a:p>
            <a:pPr>
              <a:buFontTx/>
              <a:buNone/>
            </a:pPr>
            <a:endParaRPr lang="en-US" altLang="en-US" sz="1400" dirty="0">
              <a:solidFill>
                <a:srgbClr val="0099FF"/>
              </a:solidFill>
              <a:latin typeface="Lucida Console" panose="020B0609040504020204" pitchFamily="49" charset="0"/>
            </a:endParaRPr>
          </a:p>
          <a:p>
            <a:pPr marL="742950" indent="0"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BOX_ID.value</a:t>
            </a:r>
          </a:p>
          <a:p>
            <a:pPr>
              <a:buFontTx/>
              <a:buNone/>
            </a:pPr>
            <a:endParaRPr lang="en-US" altLang="en-US" sz="1400" dirty="0">
              <a:solidFill>
                <a:srgbClr val="0099FF"/>
              </a:solidFill>
              <a:latin typeface="Lucida Console" panose="020B0609040504020204" pitchFamily="49" charset="0"/>
            </a:endParaRPr>
          </a:p>
          <a:p>
            <a:pPr lvl="1">
              <a:buFontTx/>
              <a:buNone/>
            </a:pPr>
            <a:endParaRPr lang="en-US" altLang="en-US" sz="1400" dirty="0"/>
          </a:p>
          <a:p>
            <a:pPr lvl="1"/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663383-EF3A-6E4C-B855-ED799991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6B69051-68E4-6946-92DE-A4A5BEDF5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Greetings Page (v.1)</a:t>
            </a:r>
          </a:p>
        </p:txBody>
      </p:sp>
      <p:sp>
        <p:nvSpPr>
          <p:cNvPr id="32772" name="Content Placeholder 2">
            <a:extLst>
              <a:ext uri="{FF2B5EF4-FFF2-40B4-BE49-F238E27FC236}">
                <a16:creationId xmlns:a16="http://schemas.microsoft.com/office/drawing/2014/main" id="{34DC9E99-AB5B-B149-9441-660F5C2034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0" y="3810000"/>
            <a:ext cx="2057400" cy="2514600"/>
          </a:xfrm>
          <a:solidFill>
            <a:schemeClr val="bg1"/>
          </a:solidFill>
        </p:spPr>
        <p:txBody>
          <a:bodyPr/>
          <a:lstStyle/>
          <a:p>
            <a:pPr marL="1588" indent="-1588"/>
            <a:r>
              <a:rPr lang="en-US" altLang="en-US" sz="1400" dirty="0">
                <a:ea typeface="ＭＳ Ｐゴシック" panose="020B0600070205080204" pitchFamily="34" charset="-128"/>
              </a:rPr>
              <a:t>"Jody" is the default value</a:t>
            </a:r>
          </a:p>
          <a:p>
            <a:pPr marL="1588" indent="-1588"/>
            <a:endParaRPr lang="en-US" altLang="en-US" sz="1050" dirty="0">
              <a:ea typeface="ＭＳ Ｐゴシック" panose="020B0600070205080204" pitchFamily="34" charset="-128"/>
            </a:endParaRPr>
          </a:p>
          <a:p>
            <a:pPr marL="1588" indent="-1588"/>
            <a:r>
              <a:rPr lang="en-US" altLang="en-US" sz="1400" dirty="0">
                <a:ea typeface="ＭＳ Ｐゴシック" panose="020B0600070205080204" pitchFamily="34" charset="-128"/>
              </a:rPr>
              <a:t>when button is clicked, an alert window displays 'Hi Jody'</a:t>
            </a:r>
          </a:p>
          <a:p>
            <a:pPr marL="1588" indent="-1588"/>
            <a:endParaRPr lang="en-US" altLang="en-US" sz="1050" dirty="0">
              <a:ea typeface="ＭＳ Ｐゴシック" panose="020B0600070205080204" pitchFamily="34" charset="-128"/>
            </a:endParaRPr>
          </a:p>
          <a:p>
            <a:pPr marL="1588" indent="-1588"/>
            <a:r>
              <a:rPr lang="en-US" altLang="en-US" sz="1400" dirty="0">
                <a:ea typeface="ＭＳ Ｐゴシック" panose="020B0600070205080204" pitchFamily="34" charset="-128"/>
              </a:rPr>
              <a:t>the user can enter his/her name in the text box</a:t>
            </a:r>
          </a:p>
          <a:p>
            <a:pPr marL="1588" indent="-1588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E3B427A-5E20-6C48-884B-138CF8348D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90800"/>
            <a:ext cx="6400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A9BD1-A8C5-F348-8272-B70C5524A593}"/>
              </a:ext>
            </a:extLst>
          </p:cNvPr>
          <p:cNvSpPr txBox="1"/>
          <p:nvPr/>
        </p:nvSpPr>
        <p:spPr>
          <a:xfrm>
            <a:off x="685800" y="16002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note: </a:t>
            </a:r>
            <a:r>
              <a:rPr 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userBox.value </a:t>
            </a:r>
            <a:r>
              <a:rPr lang="en-US" sz="1400" dirty="0">
                <a:solidFill>
                  <a:srgbClr val="FF0000"/>
                </a:solidFill>
              </a:rPr>
              <a:t>does not have quotes around it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what would happen if it did?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F61EF-D9C4-724F-A72B-81AD4BCA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65B0AE-3389-624E-9B9C-386E4482A7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03643" y="990600"/>
            <a:ext cx="5240357" cy="315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6B69051-68E4-6946-92DE-A4A5BEDF5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Greetings Page (v.2)</a:t>
            </a:r>
          </a:p>
        </p:txBody>
      </p:sp>
      <p:sp>
        <p:nvSpPr>
          <p:cNvPr id="32772" name="Content Placeholder 2">
            <a:extLst>
              <a:ext uri="{FF2B5EF4-FFF2-40B4-BE49-F238E27FC236}">
                <a16:creationId xmlns:a16="http://schemas.microsoft.com/office/drawing/2014/main" id="{34DC9E99-AB5B-B149-9441-660F5C2034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0" y="1447800"/>
            <a:ext cx="2057400" cy="2971800"/>
          </a:xfrm>
          <a:solidFill>
            <a:schemeClr val="bg1"/>
          </a:solidFill>
        </p:spPr>
        <p:txBody>
          <a:bodyPr/>
          <a:lstStyle/>
          <a:p>
            <a:pPr marL="1588" indent="-1588"/>
            <a:r>
              <a:rPr lang="en-US" altLang="en-US" sz="1400" dirty="0">
                <a:ea typeface="ＭＳ Ｐゴシック" panose="020B0600070205080204" pitchFamily="34" charset="-128"/>
              </a:rPr>
              <a:t>alternatively, could display the greeting in a dynamic paragraph</a:t>
            </a:r>
          </a:p>
          <a:p>
            <a:pPr marL="1588" indent="-1588"/>
            <a:endParaRPr lang="en-US" altLang="en-US" sz="1050" dirty="0">
              <a:ea typeface="ＭＳ Ｐゴシック" panose="020B0600070205080204" pitchFamily="34" charset="-128"/>
            </a:endParaRPr>
          </a:p>
          <a:p>
            <a:pPr marL="1588" indent="-1588"/>
            <a:r>
              <a:rPr lang="en-US" altLang="en-US" sz="1400" dirty="0">
                <a:ea typeface="ＭＳ Ｐゴシック" panose="020B0600070205080204" pitchFamily="34" charset="-128"/>
              </a:rPr>
              <a:t>initially,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outputP</a:t>
            </a:r>
            <a:r>
              <a:rPr lang="en-US" altLang="en-US" sz="1400" dirty="0">
                <a:ea typeface="ＭＳ Ｐゴシック" panose="020B0600070205080204" pitchFamily="34" charset="-128"/>
              </a:rPr>
              <a:t> is empty</a:t>
            </a:r>
          </a:p>
          <a:p>
            <a:pPr marL="1588" indent="-1588"/>
            <a:endParaRPr lang="en-US" altLang="en-US" sz="1050" dirty="0">
              <a:ea typeface="ＭＳ Ｐゴシック" panose="020B0600070205080204" pitchFamily="34" charset="-128"/>
            </a:endParaRPr>
          </a:p>
          <a:p>
            <a:pPr marL="1588" indent="-1588"/>
            <a:r>
              <a:rPr lang="en-US" altLang="en-US" sz="1400" dirty="0">
                <a:ea typeface="ＭＳ Ｐゴシック" panose="020B0600070205080204" pitchFamily="34" charset="-128"/>
              </a:rPr>
              <a:t>when button is clicked, the greeting is assigned to its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INNERHTML</a:t>
            </a:r>
            <a:r>
              <a:rPr lang="en-US" altLang="en-US" sz="1400" dirty="0">
                <a:ea typeface="ＭＳ Ｐゴシック" panose="020B0600070205080204" pitchFamily="34" charset="-128"/>
              </a:rPr>
              <a:t> attribute</a:t>
            </a:r>
          </a:p>
          <a:p>
            <a:pPr marL="1588" indent="-1588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D8FCE6A-A93D-E947-B06B-7EA2BD2BD9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80" y="1295400"/>
            <a:ext cx="6198824" cy="3875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03482A-4C0A-7342-AE01-4D8CA418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E09394-30CF-CA44-A180-E167846454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75398" y="4721384"/>
            <a:ext cx="3552541" cy="2300908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A7B5A8-E633-ED4B-9CA1-3DC090DC67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48200" y="4724400"/>
            <a:ext cx="3581400" cy="23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33F704-9EF2-B84E-B78C-D1C499F53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8" y="1353106"/>
            <a:ext cx="6461409" cy="4894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793" name="Title 1">
            <a:extLst>
              <a:ext uri="{FF2B5EF4-FFF2-40B4-BE49-F238E27FC236}">
                <a16:creationId xmlns:a16="http://schemas.microsoft.com/office/drawing/2014/main" id="{725D61A6-0729-DD49-96E8-4F8DFC307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 Letter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C96C3-E406-544F-96BF-FFE4B403857C}"/>
              </a:ext>
            </a:extLst>
          </p:cNvPr>
          <p:cNvSpPr txBox="1"/>
          <p:nvPr/>
        </p:nvSpPr>
        <p:spPr>
          <a:xfrm>
            <a:off x="1253642" y="62908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note: each box must have a unique ID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EC8C96-74A0-8943-B64F-D727022ADA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69017" y="5213640"/>
            <a:ext cx="2057400" cy="1187160"/>
          </a:xfrm>
          <a:solidFill>
            <a:schemeClr val="bg1"/>
          </a:solidFill>
        </p:spPr>
        <p:txBody>
          <a:bodyPr/>
          <a:lstStyle/>
          <a:p>
            <a:pPr marL="1588" indent="-1588"/>
            <a:r>
              <a:rPr lang="en-US" altLang="en-US" sz="1400" dirty="0">
                <a:ea typeface="ＭＳ Ｐゴシック" panose="020B0600070205080204" pitchFamily="34" charset="-128"/>
              </a:rPr>
              <a:t>this page has 3 text boxes, uses contents to generate a custom form letter</a:t>
            </a:r>
          </a:p>
          <a:p>
            <a:pPr marL="1588" indent="-1588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DDB9B5-EACD-B144-822F-B6590E57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7A83C8-D66E-0A41-A1F1-B7D3817426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97501" y="990600"/>
            <a:ext cx="3733800" cy="2475792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211F73-D89A-1A44-89C0-072489F40D3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10201" y="3029102"/>
            <a:ext cx="3733800" cy="247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126F566-387B-C142-8744-E48682891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Simplifying Pages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8C9E0D9-67AB-A946-B34D-F33BAF5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pPr marL="0" indent="0">
              <a:spcAft>
                <a:spcPts val="600"/>
              </a:spcAft>
              <a:buSzPct val="100000"/>
              <a:defRPr/>
            </a:pPr>
            <a:r>
              <a:rPr lang="en-US" sz="1600" dirty="0"/>
              <a:t>we should be able to glance at the </a:t>
            </a:r>
            <a:r>
              <a:rPr lang="en-US" sz="1600" dirty="0">
                <a:latin typeface="+mj-lt"/>
              </a:rPr>
              <a:t>body</a:t>
            </a:r>
            <a:r>
              <a:rPr lang="en-US" sz="1600" dirty="0"/>
              <a:t> of a page and visualize its contents</a:t>
            </a:r>
          </a:p>
          <a:p>
            <a:pPr marL="468313" lvl="1" indent="-234950">
              <a:spcAft>
                <a:spcPts val="600"/>
              </a:spcAft>
              <a:buSzPct val="100000"/>
              <a:defRPr/>
            </a:pPr>
            <a:r>
              <a:rPr lang="en-US" sz="1400" dirty="0"/>
              <a:t>consider the </a:t>
            </a:r>
            <a:r>
              <a:rPr lang="en-US" sz="1400" dirty="0">
                <a:latin typeface="+mj-lt"/>
              </a:rPr>
              <a:t>body</a:t>
            </a:r>
            <a:r>
              <a:rPr lang="en-US" sz="1400" dirty="0"/>
              <a:t> of the form generator page</a:t>
            </a:r>
            <a:endParaRPr lang="en-US" sz="1600" dirty="0"/>
          </a:p>
          <a:p>
            <a:pPr marL="468313" lvl="1" indent="-234950">
              <a:spcAft>
                <a:spcPts val="600"/>
              </a:spcAft>
              <a:buSzPct val="100000"/>
              <a:defRPr/>
            </a:pPr>
            <a:r>
              <a:rPr lang="en-US" sz="1400" dirty="0"/>
              <a:t>the </a:t>
            </a:r>
            <a:r>
              <a:rPr lang="en-US" sz="1400" dirty="0">
                <a:latin typeface="+mj-lt"/>
              </a:rPr>
              <a:t>onclick</a:t>
            </a:r>
            <a:r>
              <a:rPr lang="en-US" sz="1400" dirty="0"/>
              <a:t> code has nothing to do with the look of the page but its size and complexity clutter the </a:t>
            </a:r>
            <a:r>
              <a:rPr lang="en-US" sz="1400" dirty="0">
                <a:latin typeface="+mj-lt"/>
              </a:rPr>
              <a:t>body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6443A-9CCA-CE43-B7FB-E0FB11AC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3048000"/>
            <a:ext cx="6451600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C3F19-7380-BA4A-AC0D-D1421444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394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126F566-387B-C142-8744-E48682891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User-defined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Content Placeholder 2">
                <a:extLst>
                  <a:ext uri="{FF2B5EF4-FFF2-40B4-BE49-F238E27FC236}">
                    <a16:creationId xmlns:a16="http://schemas.microsoft.com/office/drawing/2014/main" id="{B8C9E0D9-67AB-A946-B34D-F33BAF55E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SzPct val="100000"/>
                  <a:defRPr/>
                </a:pPr>
                <a:r>
                  <a:rPr lang="en-US" sz="1600" dirty="0"/>
                  <a:t>can simplify the </a:t>
                </a:r>
                <a:r>
                  <a:rPr lang="en-US" sz="1600" dirty="0">
                    <a:latin typeface="+mj-lt"/>
                  </a:rPr>
                  <a:t>body</a:t>
                </a:r>
                <a:r>
                  <a:rPr lang="en-US" sz="1600" dirty="0"/>
                  <a:t> by moving the JavaScript statements to the </a:t>
                </a:r>
                <a:r>
                  <a:rPr lang="en-US" sz="1600" dirty="0">
                    <a:latin typeface="+mj-lt"/>
                  </a:rPr>
                  <a:t>head</a:t>
                </a:r>
              </a:p>
              <a:p>
                <a:pPr marL="468313" lvl="1" indent="-234950">
                  <a:spcAft>
                    <a:spcPts val="600"/>
                  </a:spcAft>
                  <a:buSzPct val="100000"/>
                  <a:defRPr/>
                </a:pPr>
                <a:r>
                  <a:rPr lang="en-US" sz="1400" dirty="0"/>
                  <a:t>define a function that encapsulates those statements; then call from </a:t>
                </a:r>
                <a:r>
                  <a:rPr lang="en-US" sz="1400" dirty="0">
                    <a:latin typeface="+mj-lt"/>
                  </a:rPr>
                  <a:t>onclick</a:t>
                </a:r>
                <a:endParaRPr lang="en-US" sz="1600" dirty="0">
                  <a:latin typeface="+mj-lt"/>
                </a:endParaRPr>
              </a:p>
              <a:p>
                <a:pPr marL="233363" lvl="1" indent="0">
                  <a:spcAft>
                    <a:spcPts val="600"/>
                  </a:spcAft>
                  <a:buSzPct val="100000"/>
                  <a:buNone/>
                  <a:defRPr/>
                </a:pPr>
                <a:endParaRPr lang="en-US" sz="2800" dirty="0"/>
              </a:p>
              <a:p>
                <a:pPr marL="68263" indent="-234950">
                  <a:spcAft>
                    <a:spcPts val="600"/>
                  </a:spcAft>
                  <a:buSzPct val="100000"/>
                  <a:defRPr/>
                </a:pPr>
                <a:r>
                  <a:rPr lang="en-US" sz="1600" dirty="0"/>
                  <a:t>mathematically speaking, a </a:t>
                </a:r>
                <a:r>
                  <a:rPr lang="en-US" sz="1600" i="1" dirty="0"/>
                  <a:t>function</a:t>
                </a:r>
                <a:r>
                  <a:rPr lang="en-US" sz="1600" dirty="0"/>
                  <a:t> is a mapping from inputs to an output</a:t>
                </a:r>
              </a:p>
              <a:p>
                <a:pPr marL="233363" lvl="1" indent="0">
                  <a:spcAft>
                    <a:spcPts val="600"/>
                  </a:spcAft>
                  <a:buSzPct val="100000"/>
                  <a:buNone/>
                  <a:defRPr/>
                </a:pP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ym typeface="Wingdings" pitchFamily="2" charset="2"/>
                  </a:rPr>
                  <a:t> 3		</a:t>
                </a:r>
                <a:r>
                  <a:rPr lang="en-US" sz="1600" dirty="0"/>
                  <a:t>|-2| </a:t>
                </a:r>
                <a:r>
                  <a:rPr lang="en-US" sz="1600" dirty="0">
                    <a:sym typeface="Wingdings" pitchFamily="2" charset="2"/>
                  </a:rPr>
                  <a:t> 2		max(5, 2)  5</a:t>
                </a:r>
              </a:p>
              <a:p>
                <a:pPr marL="11113" lvl="1" indent="0">
                  <a:spcAft>
                    <a:spcPts val="600"/>
                  </a:spcAft>
                  <a:buSzPct val="100000"/>
                  <a:buNone/>
                  <a:defRPr/>
                </a:pPr>
                <a:r>
                  <a:rPr lang="en-US" sz="1600" dirty="0"/>
                  <a:t>to a developer, a function is a </a:t>
                </a:r>
                <a:r>
                  <a:rPr lang="en-US" sz="1600" i="1" dirty="0"/>
                  <a:t>unit of computational abstraction</a:t>
                </a:r>
              </a:p>
              <a:p>
                <a:pPr marL="468313" lvl="1" indent="-234950">
                  <a:spcAft>
                    <a:spcPts val="600"/>
                  </a:spcAft>
                  <a:buSzPct val="100000"/>
                  <a:defRPr/>
                </a:pPr>
                <a:r>
                  <a:rPr lang="en-US" sz="1400" dirty="0"/>
                  <a:t>a function encapsulates statement(s) under a name; to execute, only need to know the name (i.e., call the function)</a:t>
                </a:r>
              </a:p>
              <a:p>
                <a:pPr marL="233363" lvl="1" indent="0">
                  <a:spcAft>
                    <a:spcPts val="600"/>
                  </a:spcAft>
                  <a:buSzPct val="100000"/>
                  <a:buNone/>
                  <a:defRPr/>
                </a:pPr>
                <a:endParaRPr lang="en-US" sz="1600" dirty="0"/>
              </a:p>
              <a:p>
                <a:pPr marL="233363" lvl="1" indent="0">
                  <a:spcAft>
                    <a:spcPts val="600"/>
                  </a:spcAft>
                  <a:buSzPct val="100000"/>
                  <a:buNone/>
                  <a:defRPr/>
                </a:pPr>
                <a:r>
                  <a:rPr lang="en-US" sz="1600" dirty="0"/>
                  <a:t>function definition:			function call:</a:t>
                </a:r>
              </a:p>
              <a:p>
                <a:pPr marL="468313" indent="0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Lucida Console" panose="020B0609040504020204" pitchFamily="49" charset="0"/>
                  </a:rPr>
                  <a:t>function FUNCTION_NAME() {</a:t>
                </a:r>
              </a:p>
              <a:p>
                <a:pPr marL="468313" indent="0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Lucida Console" panose="020B0609040504020204" pitchFamily="49" charset="0"/>
                  </a:rPr>
                  <a:t>    STATEMENTS_TO_BE_EXECUTED		  FUNCTION_NAME();</a:t>
                </a:r>
              </a:p>
              <a:p>
                <a:pPr marL="468313" indent="0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Lucida Console" panose="020B0609040504020204" pitchFamily="49" charset="0"/>
                  </a:rPr>
                  <a:t>}</a:t>
                </a:r>
              </a:p>
              <a:p>
                <a:pPr marL="468313" lvl="1" indent="-234950">
                  <a:spcAft>
                    <a:spcPts val="600"/>
                  </a:spcAft>
                  <a:buSzPct val="100000"/>
                  <a:defRPr/>
                </a:pPr>
                <a:endParaRPr lang="en-US" sz="1600" dirty="0"/>
              </a:p>
              <a:p>
                <a:pPr marL="468313" lvl="1" indent="-234950">
                  <a:spcAft>
                    <a:spcPts val="600"/>
                  </a:spcAft>
                  <a:buSzPct val="100000"/>
                  <a:defRPr/>
                </a:pPr>
                <a:r>
                  <a:rPr lang="en-US" sz="1400" dirty="0"/>
                  <a:t>function definitions are place in the </a:t>
                </a:r>
                <a:r>
                  <a:rPr lang="en-US" sz="1400" dirty="0">
                    <a:latin typeface="+mj-lt"/>
                  </a:rPr>
                  <a:t>head</a:t>
                </a:r>
                <a:r>
                  <a:rPr lang="en-US" sz="1400" dirty="0"/>
                  <a:t> of a page, in a </a:t>
                </a:r>
                <a:r>
                  <a:rPr lang="en-US" sz="1400" dirty="0">
                    <a:latin typeface="+mj-lt"/>
                  </a:rPr>
                  <a:t>script</a:t>
                </a:r>
                <a:r>
                  <a:rPr lang="en-US" sz="1400" dirty="0"/>
                  <a:t> element</a:t>
                </a:r>
              </a:p>
            </p:txBody>
          </p:sp>
        </mc:Choice>
        <mc:Fallback xmlns="">
          <p:sp>
            <p:nvSpPr>
              <p:cNvPr id="22531" name="Content Placeholder 2">
                <a:extLst>
                  <a:ext uri="{FF2B5EF4-FFF2-40B4-BE49-F238E27FC236}">
                    <a16:creationId xmlns:a16="http://schemas.microsoft.com/office/drawing/2014/main" id="{B8C9E0D9-67AB-A946-B34D-F33BAF55E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>
                <a:blip r:embed="rId2"/>
                <a:stretch>
                  <a:fillRect l="-463" t="-735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90C064-F61C-F047-A875-808CB5C0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48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F1E9098-7905-A245-8ED9-81D0227B2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Function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86E2E1-90DD-984A-857B-2EA9E4D1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371600"/>
            <a:ext cx="2133600" cy="4876800"/>
          </a:xfrm>
          <a:solidFill>
            <a:schemeClr val="bg1"/>
          </a:solidFill>
        </p:spPr>
        <p:txBody>
          <a:bodyPr/>
          <a:lstStyle/>
          <a:p>
            <a:pPr marL="1588" indent="-1588">
              <a:buFont typeface="Wingdings" charset="2"/>
              <a:buNone/>
              <a:defRPr/>
            </a:pPr>
            <a:r>
              <a:rPr lang="en-US" sz="1400" dirty="0"/>
              <a:t>this page behaves the same as </a:t>
            </a:r>
            <a:r>
              <a:rPr lang="en-US" sz="1400" dirty="0">
                <a:latin typeface="Lucida Console" panose="020B0609040504020204" pitchFamily="49" charset="0"/>
              </a:rPr>
              <a:t>form1.html</a:t>
            </a:r>
          </a:p>
          <a:p>
            <a:pPr marL="1588" indent="-1588">
              <a:buFont typeface="Wingdings" charset="2"/>
              <a:buNone/>
              <a:defRPr/>
            </a:pPr>
            <a:endParaRPr lang="en-US" sz="1400" dirty="0"/>
          </a:p>
          <a:p>
            <a:pPr marL="1588" indent="-1588">
              <a:buFont typeface="Wingdings" charset="2"/>
              <a:buNone/>
              <a:defRPr/>
            </a:pPr>
            <a:r>
              <a:rPr lang="en-US" sz="1400" dirty="0"/>
              <a:t>the action of the button is encapsulated in the </a:t>
            </a:r>
            <a:r>
              <a:rPr lang="en-US" sz="1400" dirty="0">
                <a:latin typeface="Lucida Console" panose="020B0609040504020204" pitchFamily="49" charset="0"/>
              </a:rPr>
              <a:t>GenerateLetter</a:t>
            </a:r>
            <a:r>
              <a:rPr lang="en-US" sz="1400" dirty="0"/>
              <a:t> function in the HEAD (in SCRIPT tags)</a:t>
            </a:r>
          </a:p>
          <a:p>
            <a:pPr marL="1588" indent="-1588">
              <a:buFont typeface="Wingdings" charset="2"/>
              <a:buNone/>
              <a:defRPr/>
            </a:pPr>
            <a:endParaRPr lang="en-US" sz="1400" dirty="0"/>
          </a:p>
          <a:p>
            <a:pPr marL="1588" indent="-1588">
              <a:buFont typeface="Wingdings" charset="2"/>
              <a:buNone/>
              <a:defRPr/>
            </a:pPr>
            <a:r>
              <a:rPr lang="en-US" sz="1400" dirty="0"/>
              <a:t>the BODY is simplified, since the ONCLICK just contains a call to the function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823D8-DE7A-6B4B-AC99-921EF019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16" y="1295400"/>
            <a:ext cx="6408225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02F70-0C39-2942-869D-D92EC09D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F1E9098-7905-A245-8ED9-81D0227B2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Another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86E2E1-90DD-984A-857B-2EA9E4D1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399"/>
            <a:ext cx="4114800" cy="1377951"/>
          </a:xfrm>
          <a:solidFill>
            <a:schemeClr val="bg1"/>
          </a:solidFill>
        </p:spPr>
        <p:txBody>
          <a:bodyPr/>
          <a:lstStyle/>
          <a:p>
            <a:pPr marL="11112" indent="0">
              <a:defRPr/>
            </a:pPr>
            <a:r>
              <a:rPr lang="en-US" sz="1600" dirty="0"/>
              <a:t>Animal Gallery: contains </a:t>
            </a:r>
          </a:p>
          <a:p>
            <a:pPr marL="552450" indent="-285750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400" dirty="0"/>
              <a:t>image of an animal</a:t>
            </a:r>
          </a:p>
          <a:p>
            <a:pPr marL="552450" indent="-285750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400" dirty="0"/>
              <a:t>a text box where the user can enter an animal name</a:t>
            </a:r>
          </a:p>
          <a:p>
            <a:pPr marL="552450" indent="-285750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400" dirty="0"/>
              <a:t>a button for changing the image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49F943-CA17-F845-B1A8-24BE68B11EE0}"/>
              </a:ext>
            </a:extLst>
          </p:cNvPr>
          <p:cNvSpPr txBox="1">
            <a:spLocks/>
          </p:cNvSpPr>
          <p:nvPr/>
        </p:nvSpPr>
        <p:spPr bwMode="auto">
          <a:xfrm>
            <a:off x="6376987" y="6066937"/>
            <a:ext cx="1828800" cy="673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2" indent="0">
              <a:defRPr/>
            </a:pPr>
            <a:r>
              <a:rPr lang="en-US" sz="1400" kern="0" dirty="0">
                <a:solidFill>
                  <a:srgbClr val="FF0000"/>
                </a:solidFill>
              </a:rPr>
              <a:t>note how simple the BODY is</a:t>
            </a:r>
            <a:endParaRPr lang="en-US" sz="1200" kern="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9BA13-9E99-7547-B737-2EB48C45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1030B6E-06FA-C944-B6A0-240D1EC0F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817178"/>
            <a:ext cx="5943600" cy="3779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0A1552-7F1B-AD45-91EF-E3CCDF2245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005" y="1036638"/>
            <a:ext cx="3731895" cy="3495675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99F1EB-7E9E-E34E-8BF1-B2A7702B147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005" y="4209256"/>
            <a:ext cx="3703320" cy="20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1986</TotalTime>
  <Words>920</Words>
  <Application>Microsoft Macintosh PowerPoint</Application>
  <PresentationFormat>On-screen Show (4:3)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 Math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Text Boxes</vt:lpstr>
      <vt:lpstr>Greetings Page (v.1)</vt:lpstr>
      <vt:lpstr>Greetings Page (v.2)</vt:lpstr>
      <vt:lpstr>Form Letter Example</vt:lpstr>
      <vt:lpstr>Simplifying Pages</vt:lpstr>
      <vt:lpstr>User-defined Functions</vt:lpstr>
      <vt:lpstr>Function Example</vt:lpstr>
      <vt:lpstr>Another Example</vt:lpstr>
      <vt:lpstr>Another Example</vt:lpstr>
      <vt:lpstr>Design Guidelines</vt:lpstr>
      <vt:lpstr>Errors and Debugging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71</cp:revision>
  <cp:lastPrinted>2020-02-10T19:29:19Z</cp:lastPrinted>
  <dcterms:created xsi:type="dcterms:W3CDTF">2010-09-03T14:27:01Z</dcterms:created>
  <dcterms:modified xsi:type="dcterms:W3CDTF">2021-08-11T21:28:21Z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