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99" r:id="rId3"/>
    <p:sldId id="304" r:id="rId4"/>
    <p:sldId id="257" r:id="rId5"/>
    <p:sldId id="326" r:id="rId6"/>
    <p:sldId id="314" r:id="rId7"/>
    <p:sldId id="315" r:id="rId8"/>
    <p:sldId id="317" r:id="rId9"/>
    <p:sldId id="318" r:id="rId10"/>
    <p:sldId id="319" r:id="rId11"/>
    <p:sldId id="320" r:id="rId12"/>
    <p:sldId id="321" r:id="rId13"/>
    <p:sldId id="327" r:id="rId14"/>
    <p:sldId id="328" r:id="rId15"/>
    <p:sldId id="323" r:id="rId16"/>
    <p:sldId id="324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/>
    <p:restoredTop sz="81361"/>
  </p:normalViewPr>
  <p:slideViewPr>
    <p:cSldViewPr>
      <p:cViewPr varScale="1">
        <p:scale>
          <a:sx n="98" d="100"/>
          <a:sy n="98" d="100"/>
        </p:scale>
        <p:origin x="208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80B52A-6166-F44A-914F-1EBF1D218E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FBA08-6866-8847-9FAF-88E8742D4B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400A4DD-44BF-B846-84AE-91D8E2BCAF37}" type="datetimeFigureOut">
              <a:rPr lang="en-US"/>
              <a:pPr>
                <a:defRPr/>
              </a:pPr>
              <a:t>8/11/21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64ABF7-1B28-F14D-B626-C15AEBBC16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4712E9-B24B-6945-8771-92B157A02E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344AF29-FFE3-6B4E-B45E-5FE49C08D8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EA09C54-EDEA-3C4E-8744-F74A4D90C6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9E55146-BBAF-8349-AFEF-8153E652DA8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4CD5C90-719E-424A-8C50-AC2C02CF2BA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252FB4A7-5F35-594E-A7D8-CE911DF670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77E467B7-C71E-4949-B8A7-55FF904E9E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0FC1C57-56E4-E64F-9450-4A84233FBC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EE89D6-10E1-DB4B-8C2D-4D31CF0A64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E89D6-10E1-DB4B-8C2D-4D31CF0A648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645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E89D6-10E1-DB4B-8C2D-4D31CF0A648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337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E89D6-10E1-DB4B-8C2D-4D31CF0A648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922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EE89D6-10E1-DB4B-8C2D-4D31CF0A648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076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171D798A-2D79-8F42-B0EB-B18642083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D58FB455-2093-474E-BF41-432411181F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6A61137B-9C9B-704F-8408-77CC0C7EBA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7D8B-1E50-C64C-B563-13AEA06B04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5229C-EB37-7F41-BDC8-EAB84757E996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804501F-8C65-F546-8E5B-389DDA6CD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151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853952-5793-E04B-8A5D-99BECC9776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D40094-A2DC-E84C-A052-E69C2A824D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102199-FEA7-8145-AEC7-EA096C7AC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1012C-FA6A-734A-BE80-A18E9D4F974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785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B06FEC-0C41-C84F-8A67-D6137217C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13D010-FC75-9F40-8569-86E8B7ACD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B9A900-1F68-2E40-AA4A-0A268DA1CD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16C2-915A-DD44-91A5-DCBFE656D6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210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289EB-AD58-3249-A910-8C385AD53F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21FD1-38EF-994D-A282-1B36AA543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A7179-E5AC-774B-91AD-B33CF949AD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7BDEA-31E0-4B4B-B913-CECEAF524B5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941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9D7E86-92AD-7D47-83B6-372C98BA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EF4A66-D13F-0B42-896A-603870FEB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180C3D-6177-2546-A329-578A13919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9FD27-D2FC-F647-A401-22F7A99FCE8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882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EDCF06-5C5E-DD4F-9A3C-12A894732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A0489C-C001-2847-8AA1-1DF18DD54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3C683F-AC42-B449-9057-580EE90385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578D4-A6F6-AF4D-AE75-CD39B315050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259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735DFC-6AE2-C143-A9A2-79F6FC5996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21B38-EF8E-B247-A91F-6A8021B31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80E80C-443F-054D-99D1-FB60893DE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CB83-20F9-1749-85D4-096E7186E8D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49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EF3EC7-52E3-BB4B-BAC3-49D99F9532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15B8CD-9F9B-C84D-949B-8E243D4EFA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366116-7C60-4841-BB83-BF26580CB6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E9702-0804-7F4A-A639-0D489FDB92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413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288DAB1-3AD5-D348-B658-0ECA14FCF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C7AB6C6-A7AB-0041-ACFA-DCE3559A7D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3570DAF-058E-334D-A353-4BE769A53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9A6C3-BC26-B44E-9358-056963D6BA3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501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1EEB56-9EC0-134D-8C4D-5E8C9ECB0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1096E1-8453-CF4F-A28A-7205A730FA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2DB073-80FD-7749-805E-DA55C5994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F0080-5537-8543-B4A0-9AE7ACCC529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021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2650C6-C649-404D-BEC4-C1AAC6305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17B0AB-A58D-3F49-A1D4-5E739AA1B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0B33099-BC6B-6B4A-9B9F-9D8E358861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EF37-6CBC-524A-9D0F-CB7EF56C5E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198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AF2AC0-7B16-9C42-B380-B571B9567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90F8BC-A5EB-A44C-8159-BD5A6E6222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B6A5C6-75FB-E94E-8520-FA11AF6717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F7B6F-6866-DB4B-B3E1-C3741FFC19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553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91D1C-1FA2-E74A-BC21-447321E37A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6A8565-B90E-E340-A17C-249283098A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43907-7A2A-914A-9450-CDECD98EC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3ABF7-5E16-F44B-8C6D-E88F4693A88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354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CC3C8F2-7268-6C4A-9B46-28D98FEB68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E922DC-89A6-6D4A-B6BC-8966436C0D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72B6CFC-FB88-6543-B722-B83F5B7C00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4A82ED45-D158-A34B-B844-4EDA0CF30F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A6543DC-571C-5842-96D0-1808971C22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7774C18-FE60-124E-89E8-E34DE21CA20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A8F21BF9-413E-1A4A-9FB1-AFB7A0DAA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C1886CA-4CA3-E24D-9DA3-9082328067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F245C66-06A9-F54D-B70B-F2BD45888C7E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tobiasahlin.com/static/cursors/default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tobiasahlin.com/static/cursors/default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tobiasahlin.com/static/cursors/default.pn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905A6179-6036-334D-B284-715E4FEAFD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Dynamic Web Pages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E6ADDE-100C-AD40-9746-01B4ADD9B9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EDDEA57-BC93-E04D-8213-C4BB22A1CA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6745353" cy="342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F5CA75AE-C12F-6D4E-A2EE-2B6105B57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Button 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FE1B74-079C-9840-AF1F-11E78B7A47DD}"/>
              </a:ext>
            </a:extLst>
          </p:cNvPr>
          <p:cNvGrpSpPr/>
          <p:nvPr/>
        </p:nvGrpSpPr>
        <p:grpSpPr>
          <a:xfrm>
            <a:off x="4132844" y="4647200"/>
            <a:ext cx="4340596" cy="2362200"/>
            <a:chOff x="4132844" y="4647200"/>
            <a:chExt cx="4340596" cy="2362200"/>
          </a:xfrm>
        </p:grpSpPr>
        <p:pic>
          <p:nvPicPr>
            <p:cNvPr id="12" name="Picture 11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71625CCA-A289-7F4C-B8BD-1451F577289C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32844" y="4647200"/>
              <a:ext cx="4340596" cy="2362200"/>
            </a:xfrm>
            <a:prstGeom prst="rect">
              <a:avLst/>
            </a:prstGeom>
          </p:spPr>
        </p:pic>
        <p:pic>
          <p:nvPicPr>
            <p:cNvPr id="17" name="Picture 16" descr="Default">
              <a:extLst>
                <a:ext uri="{FF2B5EF4-FFF2-40B4-BE49-F238E27FC236}">
                  <a16:creationId xmlns:a16="http://schemas.microsoft.com/office/drawing/2014/main" id="{095F09FA-C698-2C49-8055-A384AFAD8640}"/>
                </a:ext>
              </a:extLst>
            </p:cNvPr>
            <p:cNvPicPr/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867400"/>
              <a:ext cx="167640" cy="266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36645B-603F-BD42-AE3F-FE687C0280EB}"/>
              </a:ext>
            </a:extLst>
          </p:cNvPr>
          <p:cNvSpPr txBox="1"/>
          <p:nvPr/>
        </p:nvSpPr>
        <p:spPr>
          <a:xfrm>
            <a:off x="7239000" y="1198364"/>
            <a:ext cx="1600200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image initially displays a question mark</a:t>
            </a:r>
          </a:p>
          <a:p>
            <a:endParaRPr lang="en-US" sz="1100" dirty="0"/>
          </a:p>
          <a:p>
            <a:r>
              <a:rPr lang="en-US" sz="1400" dirty="0"/>
              <a:t>when Show Image button is clicked, the image changes to 🙂</a:t>
            </a:r>
          </a:p>
          <a:p>
            <a:endParaRPr lang="en-US" sz="1100" dirty="0"/>
          </a:p>
          <a:p>
            <a:r>
              <a:rPr lang="en-US" sz="1400" dirty="0"/>
              <a:t>when Hide Image button is clicked, it changes back to 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4673C-C403-FE41-8C98-F0C470E4F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868DAC-6C49-2246-BA8A-7197F7DF3723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231404" y="4647200"/>
            <a:ext cx="4340596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CE857BC-4A42-1643-BAEE-BC1DD408D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Dynamic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CABAC-87A0-7A4F-A077-DD0003EDC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>
              <a:defRPr/>
            </a:pPr>
            <a:r>
              <a:rPr lang="en-US" altLang="en-US" sz="1600" dirty="0">
                <a:ea typeface="ＭＳ Ｐゴシック" panose="020B0600070205080204" pitchFamily="34" charset="-128"/>
              </a:rPr>
              <a:t>to display text within a page, there are 2 main options</a:t>
            </a:r>
          </a:p>
          <a:p>
            <a:pPr lvl="1">
              <a:buFont typeface="Lucida Console" panose="020B0609040504020204" pitchFamily="49" charset="0"/>
              <a:buAutoNum type="arabicPeriod"/>
              <a:defRPr/>
            </a:pP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alert </a:t>
            </a:r>
            <a:r>
              <a:rPr lang="en-US" altLang="en-US" sz="1400" dirty="0">
                <a:ea typeface="ＭＳ Ｐゴシック" panose="020B0600070205080204" pitchFamily="34" charset="-128"/>
              </a:rPr>
              <a:t>statement: will display a simple text message in a separate alert window</a:t>
            </a:r>
          </a:p>
          <a:p>
            <a:pPr lvl="1">
              <a:buFont typeface="Lucida Console" panose="020B0609040504020204" pitchFamily="49" charset="0"/>
              <a:buAutoNum type="arabicPeriod"/>
              <a:defRPr/>
            </a:pPr>
            <a:r>
              <a:rPr lang="en-US" altLang="en-US" sz="1400" dirty="0" err="1">
                <a:latin typeface="+mj-lt"/>
                <a:ea typeface="ＭＳ Ｐゴシック" panose="020B0600070205080204" pitchFamily="34" charset="-128"/>
              </a:rPr>
              <a:t>innerHTML</a:t>
            </a:r>
            <a:r>
              <a:rPr lang="en-US" altLang="en-US" sz="1400" dirty="0">
                <a:ea typeface="ＭＳ Ｐゴシック" panose="020B0600070205080204" pitchFamily="34" charset="-128"/>
              </a:rPr>
              <a:t> attribute: can display text directly in the page</a:t>
            </a:r>
          </a:p>
          <a:p>
            <a:pPr lvl="1">
              <a:buFont typeface="Lucida Console" panose="020B0609040504020204" pitchFamily="49" charset="0"/>
              <a:buAutoNum type="arabicPeriod"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57200" lvl="1" indent="0">
              <a:buNone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r>
              <a:rPr lang="en-US" altLang="en-US" sz="1600" dirty="0">
                <a:ea typeface="ＭＳ Ｐゴシック" panose="020B0600070205080204" pitchFamily="34" charset="-128"/>
              </a:rPr>
              <a:t>general form of an alert statement: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alert('MESSAGE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  <a:sym typeface="Wingdings" pitchFamily="2" charset="2"/>
              </a:rPr>
              <a:t>'); </a:t>
            </a:r>
            <a:endParaRPr lang="en-US" altLang="en-US" sz="16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when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executed, it opens a separate window displaying that message</a:t>
            </a:r>
          </a:p>
          <a:p>
            <a:pPr marL="457200" lvl="1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742950" lvl="2">
              <a:buFont typeface="Wingdings" pitchFamily="2" charset="2"/>
              <a:buNone/>
              <a:defRPr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&lt;button onclick="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alert('Yeah, right.');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"&gt; </a:t>
            </a:r>
          </a:p>
          <a:p>
            <a:pPr marL="742950" lvl="2">
              <a:buFont typeface="Wingdings" pitchFamily="2" charset="2"/>
              <a:buNone/>
              <a:defRPr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Click for free money!</a:t>
            </a:r>
          </a:p>
          <a:p>
            <a:pPr marL="742950" lvl="2">
              <a:buFont typeface="Wingdings" pitchFamily="2" charset="2"/>
              <a:buNone/>
              <a:defRPr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&lt;/button&gt;</a:t>
            </a:r>
          </a:p>
          <a:p>
            <a:pPr lvl="2">
              <a:buFont typeface="Wingdings" pitchFamily="2" charset="2"/>
              <a:buNone/>
              <a:defRPr/>
            </a:pPr>
            <a:endParaRPr lang="en-US" altLang="en-US" sz="1200" dirty="0">
              <a:solidFill>
                <a:srgbClr val="0099FF"/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alert</a:t>
            </a:r>
            <a:r>
              <a:rPr lang="en-US" altLang="en-US" sz="1400" dirty="0">
                <a:ea typeface="ＭＳ Ｐゴシック" panose="020B0600070205080204" pitchFamily="34" charset="-128"/>
              </a:rPr>
              <a:t> statements are useful when you want to display a short (1-line) message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the messages are limited, in that they can't include any HTML tags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can be annoying to the user since the pop-up window must be manually closed</a:t>
            </a:r>
          </a:p>
          <a:p>
            <a:pPr lvl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9525" lvl="1" indent="0"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note: if a message contains an apostrophe, must use backslash (escape character) to distinguish it from the ending quote: 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alert('I\'m happy you are here.');</a:t>
            </a:r>
          </a:p>
          <a:p>
            <a:pPr lvl="1">
              <a:buFont typeface="Lucida Console" panose="020B0609040504020204" pitchFamily="49" charset="0"/>
              <a:buAutoNum type="arabicPeriod"/>
              <a:defRPr/>
            </a:pP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4683C-44DC-3E46-8941-00C2013F78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650" y="3441700"/>
            <a:ext cx="2851150" cy="825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C69E08-CCAE-8C45-A320-347D9EC2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D91475C-7413-6940-99F1-503727105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Help Page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2A3F621B-EC70-DD4B-B857-B0D5A74B6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53200" y="1371600"/>
            <a:ext cx="2514600" cy="3352800"/>
          </a:xfrm>
        </p:spPr>
        <p:txBody>
          <a:bodyPr/>
          <a:lstStyle/>
          <a:p>
            <a:pPr marL="1588" indent="-1588"/>
            <a:r>
              <a:rPr lang="en-US" altLang="en-US" sz="1400" dirty="0"/>
              <a:t>when the mouse clicks on the image, an alert window is opened,</a:t>
            </a:r>
          </a:p>
          <a:p>
            <a:pPr marL="1588" indent="-1588"/>
            <a:r>
              <a:rPr lang="en-US" altLang="en-US" sz="1400" dirty="0"/>
              <a:t>displaying the message</a:t>
            </a:r>
          </a:p>
          <a:p>
            <a:pPr marL="1588" indent="-1588"/>
            <a:endParaRPr lang="en-US" altLang="en-US" sz="1400" dirty="0"/>
          </a:p>
          <a:p>
            <a:pPr marL="1588" indent="-1588"/>
            <a:r>
              <a:rPr lang="en-US" altLang="en-US" sz="1400" dirty="0"/>
              <a:t>note: the user must click OK to close the window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6A984-5783-BE46-AC88-1F3D8978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D73195D-E9BB-5546-AADB-5DD1AFEB12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2234" y="1184593"/>
            <a:ext cx="6190965" cy="39970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D8F7BE-471E-A848-B33E-BE349C7548EF}"/>
              </a:ext>
            </a:extLst>
          </p:cNvPr>
          <p:cNvGrpSpPr/>
          <p:nvPr/>
        </p:nvGrpSpPr>
        <p:grpSpPr>
          <a:xfrm>
            <a:off x="2042431" y="4648200"/>
            <a:ext cx="4543425" cy="2341563"/>
            <a:chOff x="2042431" y="4648200"/>
            <a:chExt cx="4543425" cy="2341563"/>
          </a:xfrm>
        </p:grpSpPr>
        <p:pic>
          <p:nvPicPr>
            <p:cNvPr id="14" name="Picture 13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E52F3C6-2481-D24D-B2C6-E5411A7D6241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042431" y="4648200"/>
              <a:ext cx="4543425" cy="2341563"/>
            </a:xfrm>
            <a:prstGeom prst="rect">
              <a:avLst/>
            </a:prstGeom>
          </p:spPr>
        </p:pic>
        <p:pic>
          <p:nvPicPr>
            <p:cNvPr id="15" name="Picture 14" descr="Default">
              <a:extLst>
                <a:ext uri="{FF2B5EF4-FFF2-40B4-BE49-F238E27FC236}">
                  <a16:creationId xmlns:a16="http://schemas.microsoft.com/office/drawing/2014/main" id="{C49E8BE6-A06B-714F-8488-BBFC597B0CB8}"/>
                </a:ext>
              </a:extLst>
            </p:cNvPr>
            <p:cNvPicPr/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5829300"/>
              <a:ext cx="167640" cy="266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CE857BC-4A42-1643-BAEE-BC1DD408D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ea typeface="ＭＳ Ｐゴシック" panose="020B0600070205080204" pitchFamily="34" charset="-128"/>
              </a:rPr>
              <a:t>innerHTML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0263FA-C9E0-D046-A642-84FC768F5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73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better yet, embed the text directly in the page</a:t>
            </a:r>
          </a:p>
          <a:p>
            <a:pPr eaLnBrk="1" hangingPunct="1"/>
            <a:endParaRPr lang="en-US" altLang="en-US" sz="1600" dirty="0"/>
          </a:p>
          <a:p>
            <a:pPr marL="9525" lvl="1" indent="0">
              <a:buNone/>
            </a:pPr>
            <a:r>
              <a:rPr lang="en-US" altLang="en-US" sz="1600" dirty="0"/>
              <a:t>text-based elements (</a:t>
            </a:r>
            <a:r>
              <a:rPr lang="en-US" altLang="en-US" sz="1600" dirty="0">
                <a:latin typeface="+mj-lt"/>
              </a:rPr>
              <a:t>p</a:t>
            </a:r>
            <a:r>
              <a:rPr lang="en-US" altLang="en-US" sz="1600" dirty="0"/>
              <a:t>, </a:t>
            </a:r>
            <a:r>
              <a:rPr lang="en-US" altLang="en-US" sz="1600" dirty="0">
                <a:latin typeface="+mj-lt"/>
              </a:rPr>
              <a:t>span</a:t>
            </a:r>
            <a:r>
              <a:rPr lang="en-US" altLang="en-US" sz="1600" dirty="0"/>
              <a:t>, </a:t>
            </a:r>
            <a:r>
              <a:rPr lang="en-US" altLang="en-US" sz="1600" dirty="0">
                <a:latin typeface="+mj-lt"/>
              </a:rPr>
              <a:t>div</a:t>
            </a:r>
            <a:r>
              <a:rPr lang="en-US" altLang="en-US" sz="1600" dirty="0"/>
              <a:t>) have an </a:t>
            </a:r>
            <a:r>
              <a:rPr lang="en-US" altLang="en-US" sz="1600" dirty="0" err="1">
                <a:latin typeface="+mj-lt"/>
              </a:rPr>
              <a:t>innerHTML</a:t>
            </a:r>
            <a:r>
              <a:rPr lang="en-US" altLang="en-US" sz="1600" dirty="0"/>
              <a:t> attribute</a:t>
            </a:r>
          </a:p>
          <a:p>
            <a:pPr lvl="1" eaLnBrk="1" hangingPunct="1"/>
            <a:r>
              <a:rPr lang="en-US" altLang="en-US" sz="1400" dirty="0"/>
              <a:t>can be used to access or change the text within that element</a:t>
            </a:r>
          </a:p>
          <a:p>
            <a:pPr lvl="1" eaLnBrk="1" hangingPunct="1"/>
            <a:r>
              <a:rPr lang="en-US" altLang="en-US" sz="1400" dirty="0"/>
              <a:t>be careful: the capitalization must be exact</a:t>
            </a:r>
          </a:p>
          <a:p>
            <a:pPr lvl="1" eaLnBrk="1" hangingPunct="1"/>
            <a:endParaRPr lang="en-US" altLang="en-US" sz="1400" dirty="0"/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	outputSpan.innerHTML = 'Hello';</a:t>
            </a:r>
          </a:p>
          <a:p>
            <a:pPr marL="457200" lvl="1" indent="0" eaLnBrk="1" hangingPunct="1">
              <a:buNone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marL="457200" lvl="1" indent="0" eaLnBrk="1" hangingPunct="1">
              <a:buNone/>
            </a:pPr>
            <a:endParaRPr lang="en-US" altLang="en-US" sz="1400" dirty="0">
              <a:solidFill>
                <a:schemeClr val="bg1">
                  <a:lumMod val="50000"/>
                </a:schemeClr>
              </a:solidFill>
              <a:latin typeface="Lucida Console" panose="020B0609040504020204" pitchFamily="49" charset="0"/>
            </a:endParaRP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	outputDiv.innerHTML = 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	  '&lt;p&gt;You can write long messages that are embedded directly ' +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	  'in the page. You can even add &lt;i&gt;HTML formatting&lt;/i&gt; to the ' +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	  'text. &lt;/p&gt; &lt;p&gt;The contents of this dynamic DIV element is ' +</a:t>
            </a:r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	  'being assigned multiple paragraphs.&lt;/p&gt;';</a:t>
            </a:r>
          </a:p>
          <a:p>
            <a:pPr lvl="1" eaLnBrk="1" hangingPunct="1"/>
            <a:endParaRPr lang="en-US" altLang="en-US" sz="1400" dirty="0"/>
          </a:p>
          <a:p>
            <a:pPr lvl="1" eaLnBrk="1" hangingPunct="1"/>
            <a:endParaRPr lang="en-US" altLang="en-US" sz="1400" dirty="0"/>
          </a:p>
          <a:p>
            <a:pPr marL="457200" lvl="1" indent="0" eaLnBrk="1" hangingPunct="1"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	outputP.innerHTML = outputP.innerHTML + '!';</a:t>
            </a:r>
          </a:p>
          <a:p>
            <a:pPr lvl="1" eaLnBrk="1" hangingPunct="1"/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248D5D-0B51-3D47-983E-C1DEC7A7B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314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8D91475C-7413-6940-99F1-503727105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Help Page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2A3F621B-EC70-DD4B-B857-B0D5A74B65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400" y="1371600"/>
            <a:ext cx="2895600" cy="3352800"/>
          </a:xfrm>
        </p:spPr>
        <p:txBody>
          <a:bodyPr/>
          <a:lstStyle/>
          <a:p>
            <a:pPr marL="1588" indent="-1588"/>
            <a:r>
              <a:rPr lang="en-US" altLang="en-US" sz="1400" dirty="0">
                <a:ea typeface="ＭＳ Ｐゴシック" panose="020B0600070205080204" pitchFamily="34" charset="-128"/>
              </a:rPr>
              <a:t>initially,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outputSpan </a:t>
            </a:r>
            <a:r>
              <a:rPr lang="en-US" altLang="en-US" sz="1400" dirty="0">
                <a:ea typeface="ＭＳ Ｐゴシック" panose="020B0600070205080204" pitchFamily="34" charset="-128"/>
              </a:rPr>
              <a:t>is blank</a:t>
            </a:r>
          </a:p>
          <a:p>
            <a:pPr marL="1588" indent="-1588"/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1588" indent="-1588"/>
            <a:r>
              <a:rPr lang="en-US" altLang="en-US" sz="1400" dirty="0"/>
              <a:t>when the mouse moves over the image, a text message is assigned to </a:t>
            </a:r>
            <a:r>
              <a:rPr lang="en-US" altLang="en-US" sz="1400" dirty="0">
                <a:latin typeface="Lucida Console" panose="020B0609040504020204" pitchFamily="49" charset="0"/>
              </a:rPr>
              <a:t>outputSpan.innerHTML </a:t>
            </a:r>
            <a:r>
              <a:rPr lang="en-US" altLang="en-US" sz="1400" dirty="0"/>
              <a:t>(showing the message)</a:t>
            </a:r>
          </a:p>
          <a:p>
            <a:pPr marL="1588" indent="-1588"/>
            <a:endParaRPr lang="en-US" altLang="en-US" sz="1400" dirty="0"/>
          </a:p>
          <a:p>
            <a:pPr marL="1588" indent="-1588"/>
            <a:r>
              <a:rPr lang="en-US" altLang="en-US" sz="1400" dirty="0"/>
              <a:t>when the mouse moves off the image, an empty string is assigned back to </a:t>
            </a:r>
            <a:r>
              <a:rPr lang="en-US" altLang="en-US" sz="1400" dirty="0">
                <a:latin typeface="Lucida Console" panose="020B0609040504020204" pitchFamily="49" charset="0"/>
              </a:rPr>
              <a:t>outputSpan.innerHTML</a:t>
            </a:r>
          </a:p>
          <a:p>
            <a:pPr marL="1588" indent="-1588"/>
            <a:r>
              <a:rPr lang="en-US" altLang="en-US" sz="1400" dirty="0"/>
              <a:t>(erasing the message)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06A984-5783-BE46-AC88-1F3D8978E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AA1F3B4-1D04-1141-A035-CF1822441E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225958"/>
            <a:ext cx="5204460" cy="3720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BE133D-7347-6E43-AAFA-3A64F96020F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57422" y="4732035"/>
            <a:ext cx="3919378" cy="212596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35A22AE-F64B-F545-BA16-208319202A4C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624547" y="4741817"/>
            <a:ext cx="3919378" cy="212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B43C0853-5FA4-2044-A8D7-89CDB2782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Common Errors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EB286F-556B-F249-ACC4-0C0D5E6EF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/>
              <a:t>two types of errors are common when displaying complex messages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600" dirty="0"/>
          </a:p>
          <a:p>
            <a:pPr marL="228600"/>
            <a:r>
              <a:rPr lang="en-US" sz="1600" b="1" dirty="0"/>
              <a:t>BROKEN STRING: </a:t>
            </a:r>
            <a:r>
              <a:rPr lang="en-US" sz="1600" dirty="0"/>
              <a:t>can't start a string on one line and continue on the next </a:t>
            </a:r>
          </a:p>
          <a:p>
            <a:r>
              <a:rPr lang="en-US" dirty="0"/>
              <a:t> 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	alert('This example is illegal because the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              	  string is broken across lines');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 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	alert('This example is OK because the message ' + 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	          'is broken into two distinct strings'); </a:t>
            </a:r>
          </a:p>
          <a:p>
            <a:r>
              <a:rPr lang="en-US" dirty="0"/>
              <a:t> </a:t>
            </a:r>
          </a:p>
          <a:p>
            <a:pPr marL="228600"/>
            <a:r>
              <a:rPr lang="en-US" sz="1600" b="1" dirty="0"/>
              <a:t>DISCONNECTED STRING: </a:t>
            </a:r>
            <a:r>
              <a:rPr lang="en-US" sz="1600" dirty="0"/>
              <a:t>if message is broken into pieces, must have + between the pieces to connect them</a:t>
            </a:r>
          </a:p>
          <a:p>
            <a:r>
              <a:rPr lang="en-US" dirty="0"/>
              <a:t> 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	alert('This example is illegal because '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                   'there is not a plus connecting the pieces');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 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	alert('This example is OK because the ' +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                   'pieces are properly connected');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endParaRPr lang="en-US" sz="1400" dirty="0">
              <a:solidFill>
                <a:srgbClr val="0099FF"/>
              </a:solidFill>
              <a:latin typeface="+mj-lt"/>
              <a:ea typeface="+mn-ea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dirty="0"/>
              <a:t>error messages in the JavaScript Console make identifying these types of mistakes much easier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287D0E-8E32-064B-8B15-F06E2FD0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EF766A80-86FF-D54A-B7CE-243F1A9E5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Dynamic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01027B-E9E3-FD4B-9E4D-9AC83215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001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7350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it is also possible to change the </a:t>
            </a:r>
            <a:r>
              <a:rPr lang="en-US" altLang="en-US" sz="1600" dirty="0">
                <a:latin typeface="+mj-lt"/>
              </a:rPr>
              <a:t>style</a:t>
            </a:r>
            <a:r>
              <a:rPr lang="en-US" altLang="en-US" sz="1600" dirty="0"/>
              <a:t> attribute of an element</a:t>
            </a:r>
          </a:p>
          <a:p>
            <a:pPr lvl="1" eaLnBrk="1" hangingPunct="1"/>
            <a:r>
              <a:rPr lang="en-US" altLang="en-US" sz="1400" dirty="0"/>
              <a:t>must specify the property to be changed:  </a:t>
            </a: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style.PROPERTY</a:t>
            </a:r>
          </a:p>
          <a:p>
            <a:pPr lvl="1" eaLnBrk="1" hangingPunct="1"/>
            <a:r>
              <a:rPr lang="en-US" altLang="en-US" sz="1400" dirty="0"/>
              <a:t>if the property contains a hyphen, instead use capitalization</a:t>
            </a:r>
          </a:p>
          <a:p>
            <a:pPr marL="914400" lvl="2" indent="0" eaLnBrk="1" hangingPunct="1">
              <a:buNone/>
            </a:pPr>
            <a:r>
              <a:rPr lang="en-US" altLang="en-US" sz="1400" dirty="0"/>
              <a:t>e.g., </a:t>
            </a:r>
            <a:r>
              <a:rPr lang="en-US" altLang="en-US" sz="1400" dirty="0">
                <a:latin typeface="+mj-lt"/>
              </a:rPr>
              <a:t>background-color </a:t>
            </a:r>
            <a:r>
              <a:rPr lang="en-US" altLang="en-US" sz="1400" dirty="0">
                <a:latin typeface="+mj-lt"/>
                <a:sym typeface="Wingdings" pitchFamily="2" charset="2"/>
              </a:rPr>
              <a:t> </a:t>
            </a:r>
            <a:r>
              <a:rPr lang="en-US" altLang="en-US" sz="1400" dirty="0">
                <a:latin typeface="+mj-lt"/>
              </a:rPr>
              <a:t>backgroundColor</a:t>
            </a: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endParaRPr lang="en-US" sz="1400" dirty="0">
              <a:latin typeface="Lucida Console" panose="020B0609040504020204" pitchFamily="49" charset="0"/>
            </a:endParaRP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&lt;p id="colorP"</a:t>
            </a: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 onmouseover="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colorP.style.color='red';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ＭＳ Ｐゴシック" charset="-128"/>
              </a:rPr>
              <a:t>" </a:t>
            </a: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 onmouseout="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colorP.style.color='black';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ＭＳ Ｐゴシック" charset="-128"/>
              </a:rPr>
              <a:t>"&gt;</a:t>
            </a: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  </a:t>
            </a:r>
            <a:r>
              <a:rPr lang="en-US" sz="1400" dirty="0">
                <a:latin typeface="Lucida Console" panose="020B0609040504020204" pitchFamily="49" charset="0"/>
              </a:rPr>
              <a:t>This text will turn red when the mouse moves over it.</a:t>
            </a: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&lt;/p&gt;</a:t>
            </a:r>
          </a:p>
          <a:p>
            <a:pPr indent="-23702963"/>
            <a:endParaRPr lang="en-US" sz="1400" dirty="0">
              <a:solidFill>
                <a:schemeClr val="bg2"/>
              </a:solidFill>
              <a:latin typeface="Lucida Console" panose="020B0609040504020204" pitchFamily="49" charset="0"/>
            </a:endParaRPr>
          </a:p>
          <a:p>
            <a:pPr indent="-23702963"/>
            <a:endParaRPr lang="en-US" sz="1400" dirty="0">
              <a:solidFill>
                <a:schemeClr val="bg2"/>
              </a:solidFill>
              <a:latin typeface="Lucida Console" panose="020B0609040504020204" pitchFamily="49" charset="0"/>
            </a:endParaRP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&lt;p&gt;</a:t>
            </a:r>
            <a:r>
              <a:rPr lang="en-US" sz="1400" dirty="0">
                <a:latin typeface="Lucida Console" panose="020B0609040504020204" pitchFamily="49" charset="0"/>
              </a:rPr>
              <a:t>This is a really </a:t>
            </a: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 &lt;span id="colorSpan</a:t>
            </a: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       onmouseover="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colorSpan.style.backgroundColor='yellow';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ＭＳ Ｐゴシック" charset="-128"/>
              </a:rPr>
              <a:t>"</a:t>
            </a: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       onmouseout="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</a:rPr>
              <a:t>colorSpan.style.backgroundColor='white';</a:t>
            </a:r>
            <a:r>
              <a:rPr lang="en-US" sz="1400" dirty="0">
                <a:solidFill>
                  <a:schemeClr val="bg2"/>
                </a:solidFill>
                <a:latin typeface="+mj-lt"/>
                <a:ea typeface="ＭＳ Ｐゴシック" charset="-128"/>
              </a:rPr>
              <a:t>"&gt;</a:t>
            </a: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     </a:t>
            </a:r>
            <a:r>
              <a:rPr lang="en-US" sz="1400" dirty="0">
                <a:latin typeface="Lucida Console" panose="020B0609040504020204" pitchFamily="49" charset="0"/>
              </a:rPr>
              <a:t>important</a:t>
            </a:r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&lt;/span&gt; </a:t>
            </a:r>
            <a:r>
              <a:rPr lang="en-US" sz="1400" dirty="0">
                <a:latin typeface="Lucida Console" panose="020B0609040504020204" pitchFamily="49" charset="0"/>
              </a:rPr>
              <a:t>point to note.</a:t>
            </a:r>
          </a:p>
          <a:p>
            <a:pPr indent="-23702963"/>
            <a:r>
              <a:rPr lang="en-US" sz="1400" dirty="0">
                <a:solidFill>
                  <a:schemeClr val="bg2"/>
                </a:solidFill>
                <a:latin typeface="Lucida Console" panose="020B0609040504020204" pitchFamily="49" charset="0"/>
              </a:rPr>
              <a:t>&lt;/p&gt;</a:t>
            </a:r>
          </a:p>
          <a:p>
            <a:pPr marL="457200" lvl="1" indent="0" eaLnBrk="1" hangingPunct="1">
              <a:buNone/>
            </a:pPr>
            <a:endParaRPr lang="en-US" altLang="en-US" sz="1400" dirty="0"/>
          </a:p>
          <a:p>
            <a:pPr marL="457200" lvl="1" indent="0" eaLnBrk="1" hangingPunct="1">
              <a:buNone/>
            </a:pPr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CED093-CDED-9847-81B0-D34EDBCFF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3D00514-6320-FF42-92ED-1951BFA0D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Static vs. Dynamic Pages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E395BB0-064D-A84B-9AFF-2A189D8C3F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981200"/>
          </a:xfrm>
        </p:spPr>
        <p:txBody>
          <a:bodyPr/>
          <a:lstStyle/>
          <a:p>
            <a:pPr eaLnBrk="1" hangingPunct="1"/>
            <a:r>
              <a:rPr lang="en-US" altLang="en-US" sz="1600" i="1" dirty="0">
                <a:ea typeface="ＭＳ Ｐゴシック" panose="020B0600070205080204" pitchFamily="34" charset="-128"/>
              </a:rPr>
              <a:t>recall:</a:t>
            </a:r>
            <a:r>
              <a:rPr lang="en-US" altLang="en-US" sz="1600" dirty="0">
                <a:ea typeface="ＭＳ Ｐゴシック" panose="020B0600070205080204" pitchFamily="34" charset="-128"/>
              </a:rPr>
              <a:t> a Web page uses HTML tags to identify page content and formatting information</a:t>
            </a: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HTML can produce only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static pages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static pages look the same and behave in the same manner each time they are loaded into a browser</a:t>
            </a: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551E3D38-5D43-C546-AD27-DEDA2D64F8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8572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0015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in 1995, researchers at Netscape developed JavaScript, a language for creating </a:t>
            </a:r>
            <a:r>
              <a:rPr lang="en-US" altLang="en-US" sz="1600" i="1" dirty="0"/>
              <a:t>dynamic pages</a:t>
            </a:r>
          </a:p>
          <a:p>
            <a:pPr lvl="1" eaLnBrk="1" hangingPunct="1"/>
            <a:r>
              <a:rPr lang="en-US" altLang="en-US" sz="1400" dirty="0"/>
              <a:t>Web pages with JavaScript can change their appearance:</a:t>
            </a:r>
          </a:p>
          <a:p>
            <a:pPr lvl="2" eaLnBrk="1" hangingPunct="1"/>
            <a:r>
              <a:rPr lang="en-US" altLang="en-US" sz="1400" dirty="0"/>
              <a:t>over time (e.g., a different image each time that a page is loaded), or </a:t>
            </a:r>
          </a:p>
          <a:p>
            <a:pPr lvl="2" eaLnBrk="1" hangingPunct="1"/>
            <a:r>
              <a:rPr lang="en-US" altLang="en-US" sz="1400" dirty="0"/>
              <a:t>in response to a user’s actions (e.g., typing, mouse clicks, and other input methods)</a:t>
            </a:r>
            <a:endParaRPr lang="en-US" altLang="en-US" sz="1400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80D255-6586-6440-800D-A5E4C811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F48583D1-9729-9A40-87EE-D1FEDEAF9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Programming Languages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129D55D1-3C8F-4B4D-A9F6-E50672B440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JavaScript is a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programming language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programming language</a:t>
            </a:r>
            <a:r>
              <a:rPr lang="en-US" altLang="en-US" sz="14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>
                <a:ea typeface="ＭＳ Ｐゴシック" panose="020B0600070205080204" pitchFamily="34" charset="-128"/>
              </a:rPr>
              <a:t>is a language for specifying instructions that a computer can execute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each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statement</a:t>
            </a:r>
            <a:r>
              <a:rPr lang="en-US" altLang="en-US" sz="1400" b="1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400" dirty="0">
                <a:ea typeface="ＭＳ Ｐゴシック" panose="020B0600070205080204" pitchFamily="34" charset="-128"/>
              </a:rPr>
              <a:t>in a programming language specifies a particular action that the computer is to carry out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	(e.g., changing an image or opening a window when a button is clicked)</a:t>
            </a:r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3D9327AF-1347-8045-936A-1633E29D9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 dirty="0"/>
              <a:t>some programming languages are general-purpose</a:t>
            </a:r>
          </a:p>
          <a:p>
            <a:pPr lvl="1" eaLnBrk="1" hangingPunct="1"/>
            <a:r>
              <a:rPr lang="en-US" altLang="en-US" sz="1400" dirty="0"/>
              <a:t>popular languages include C++, Java, J#</a:t>
            </a:r>
          </a:p>
          <a:p>
            <a:pPr lvl="1" eaLnBrk="1" hangingPunct="1"/>
            <a:endParaRPr lang="en-US" altLang="en-US" sz="1400" dirty="0"/>
          </a:p>
          <a:p>
            <a:pPr eaLnBrk="1" hangingPunct="1"/>
            <a:r>
              <a:rPr lang="en-US" altLang="en-US" sz="1600" dirty="0"/>
              <a:t>JavaScript was defined for a specific purpose: </a:t>
            </a:r>
            <a:r>
              <a:rPr lang="en-US" altLang="en-US" sz="1600" i="1" dirty="0"/>
              <a:t>adding dynamic content to Web pages</a:t>
            </a:r>
          </a:p>
          <a:p>
            <a:pPr lvl="1" eaLnBrk="1" hangingPunct="1"/>
            <a:r>
              <a:rPr lang="en-US" altLang="en-US" sz="1400" dirty="0"/>
              <a:t>can associate JavaScript statements with certain HTML elements so that they react to actions taken by the user (e.g., a button click)</a:t>
            </a:r>
            <a:endParaRPr lang="en-US" altLang="en-US" sz="1800" dirty="0">
              <a:solidFill>
                <a:srgbClr val="0099FF"/>
              </a:solidFill>
              <a:latin typeface="Courier New" panose="02070309020205020404" pitchFamily="49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38399E-B7C9-9242-AC29-D86DE819F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04A6254-1508-DD4D-8447-C399FF206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ID Attributes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AA210DA8-BA5F-8C41-B9C0-3F58BC48F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in order for an element to behave dynamically, it must have an ID attribute 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ID is assigned a unique identifier by which that element can be accessed and changed</a:t>
            </a:r>
          </a:p>
          <a:p>
            <a:pPr lvl="1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457200" lvl="1" indent="0" eaLnBrk="1" hangingPunct="1">
              <a:buNone/>
            </a:pPr>
            <a:r>
              <a:rPr lang="en-US" sz="1400" dirty="0">
                <a:solidFill>
                  <a:schemeClr val="bg2"/>
                </a:solidFill>
                <a:latin typeface="+mj-lt"/>
              </a:rPr>
              <a:t>&lt;img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id="familyImg" 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src="Images/beach.jpg" alt="My Family"&gt;</a:t>
            </a:r>
          </a:p>
          <a:p>
            <a:pPr lvl="1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an identifier should start with a lowercase letter, consist of letters and digits </a:t>
            </a:r>
          </a:p>
          <a:p>
            <a:pPr marL="457200" lvl="1" indent="0" eaLnBrk="1" hangingPunct="1">
              <a:buNone/>
              <a:tabLst>
                <a:tab pos="733425" algn="l"/>
              </a:tabLst>
            </a:pPr>
            <a:r>
              <a:rPr lang="en-US" altLang="en-US" sz="1400" dirty="0">
                <a:ea typeface="ＭＳ Ｐゴシック" panose="020B0600070205080204" pitchFamily="34" charset="-128"/>
              </a:rPr>
              <a:t>	e.g., </a:t>
            </a:r>
            <a:r>
              <a:rPr lang="en-US" altLang="en-US" sz="1400" dirty="0">
                <a:latin typeface="Lucida Console" panose="020B0609040504020204" pitchFamily="49" charset="0"/>
                <a:ea typeface="ＭＳ Ｐゴシック" panose="020B0600070205080204" pitchFamily="34" charset="-128"/>
              </a:rPr>
              <a:t>familyImg      mysteryImg      outputSpan      num1Box</a:t>
            </a: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6B56B42-A57E-C243-8B89-D68A7E37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419600"/>
            <a:ext cx="822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eaLnBrk="1" hangingPunct="1"/>
            <a:r>
              <a:rPr lang="en-US" altLang="en-US" sz="1600" kern="0" dirty="0">
                <a:ea typeface="ＭＳ Ｐゴシック" panose="020B0600070205080204" pitchFamily="34" charset="-128"/>
              </a:rPr>
              <a:t>once an element has an ID, it can be accessed and altered using dynamic attributes known as </a:t>
            </a:r>
            <a:r>
              <a:rPr lang="en-US" altLang="en-US" sz="1600" i="1" kern="0" dirty="0">
                <a:ea typeface="ＭＳ Ｐゴシック" panose="020B0600070205080204" pitchFamily="34" charset="-128"/>
              </a:rPr>
              <a:t>event handlers</a:t>
            </a:r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the ONMOUSEOVER attribute specifies the action(s) to take place when the mouse is moved over the element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the ONMOUSEOUT attribute specifies specifies the action(s) to take place when the mouse is moved off the element</a:t>
            </a:r>
          </a:p>
          <a:p>
            <a:pPr lvl="1" eaLnBrk="1" hangingPunct="1"/>
            <a:r>
              <a:rPr lang="en-US" altLang="en-US" sz="1400" kern="0" dirty="0">
                <a:ea typeface="ＭＳ Ｐゴシック" panose="020B0600070205080204" pitchFamily="34" charset="-128"/>
              </a:rPr>
              <a:t>the actions are encoded as statements in the JavaScript language</a:t>
            </a:r>
          </a:p>
          <a:p>
            <a:pPr marL="457200" lvl="1" indent="0" eaLnBrk="1" hangingPunct="1">
              <a:buFont typeface="Wingdings" pitchFamily="2" charset="2"/>
              <a:buNone/>
            </a:pPr>
            <a:endParaRPr lang="en-US" altLang="en-US" sz="1400" kern="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3A4F3C-7F62-E945-AE30-48026041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04A6254-1508-DD4D-8447-C399FF206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Event Handler Attributes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AA210DA8-BA5F-8C41-B9C0-3F58BC48F7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pPr marL="57150" indent="0"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for example, can have an image that reacts to mouse movements:</a:t>
            </a:r>
          </a:p>
          <a:p>
            <a:pPr lvl="1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2" eaLnBrk="1" hangingPunct="1">
              <a:buNone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&lt;img src="ADDRESS_OF_IMAGE" alt="DESCRIPTIVE_TEXT"</a:t>
            </a:r>
          </a:p>
          <a:p>
            <a:pPr lvl="2" eaLnBrk="1" hangingPunct="1">
              <a:buNone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 onmouseover="</a:t>
            </a: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CODE_TO_EXECUTE_WHEN_MOUSE_GOES_OVER_IMAGE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"</a:t>
            </a:r>
          </a:p>
          <a:p>
            <a:pPr lvl="2" eaLnBrk="1" hangingPunct="1">
              <a:buNone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 onmouseout="</a:t>
            </a: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CODE_TO_EXECUTE_WHEN_MOUSE_LEAVES_IMAGE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"&gt;</a:t>
            </a:r>
          </a:p>
          <a:p>
            <a:pPr lvl="2" eaLnBrk="1" hangingPunct="1">
              <a:buNone/>
            </a:pPr>
            <a:endParaRPr lang="en-US" altLang="en-US" sz="1400" dirty="0">
              <a:solidFill>
                <a:srgbClr val="0099FF"/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lvl="2" eaLnBrk="1" hangingPunct="1">
              <a:buNone/>
            </a:pPr>
            <a:endParaRPr lang="en-US" altLang="en-US" sz="1400" dirty="0">
              <a:solidFill>
                <a:srgbClr val="0099FF"/>
              </a:solidFill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the simplest type of action is changing the value of an element's attribute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this is accomplished via a JavaScript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assignment statement</a:t>
            </a:r>
          </a:p>
          <a:p>
            <a:pPr lvl="1" eaLnBrk="1" hangingPunct="1"/>
            <a:endParaRPr lang="en-US" altLang="en-US" sz="1400" i="1" dirty="0">
              <a:ea typeface="ＭＳ Ｐゴシック" panose="020B0600070205080204" pitchFamily="34" charset="-128"/>
            </a:endParaRPr>
          </a:p>
          <a:p>
            <a:pPr lvl="2" eaLnBrk="1" hangingPunct="1">
              <a:buNone/>
            </a:pPr>
            <a:r>
              <a:rPr lang="en-US" altLang="en-US" sz="14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ELEMENT_ID.ATTRIBUTE_NAME = NEW_ATTRIBUTE_VALUE;</a:t>
            </a:r>
            <a:endParaRPr lang="en-US" altLang="en-US" sz="1400" i="1" dirty="0">
              <a:solidFill>
                <a:srgbClr val="7F7F7F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i="1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1400" i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for example, the following JavaScript assignment will change the SRC attribute of the element with ID </a:t>
            </a:r>
            <a:r>
              <a:rPr lang="en-US" altLang="en-US" sz="1600" dirty="0">
                <a:latin typeface="+mj-lt"/>
                <a:ea typeface="ＭＳ Ｐゴシック" panose="020B0600070205080204" pitchFamily="34" charset="-128"/>
              </a:rPr>
              <a:t>mysteryImg</a:t>
            </a:r>
            <a:r>
              <a:rPr lang="en-US" altLang="en-US" sz="1600" dirty="0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919163" indent="0"/>
            <a:r>
              <a:rPr lang="en-US" sz="140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mysteryImg.src='http://compsciconcepts.com/Images/happy.gif';</a:t>
            </a:r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E4DA3C-2E21-AE4F-A438-CA4D37FFB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1566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1A230181-06DD-6945-AD91-734702F3C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Mystery Image Page</a:t>
            </a:r>
          </a:p>
        </p:txBody>
      </p:sp>
      <p:sp>
        <p:nvSpPr>
          <p:cNvPr id="20483" name="TextBox 9">
            <a:extLst>
              <a:ext uri="{FF2B5EF4-FFF2-40B4-BE49-F238E27FC236}">
                <a16:creationId xmlns:a16="http://schemas.microsoft.com/office/drawing/2014/main" id="{05B7563F-53E5-3F46-8627-9A7336E7A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295400"/>
            <a:ext cx="1752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rgbClr val="0099FF"/>
              </a:buClr>
              <a:buSzTx/>
              <a:buFont typeface="Wingdings" pitchFamily="2" charset="2"/>
              <a:buChar char="§"/>
            </a:pPr>
            <a:r>
              <a:rPr lang="en-US" altLang="en-US" sz="1400" dirty="0"/>
              <a:t>initially, the image displays a '?'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99FF"/>
              </a:buClr>
              <a:buSzTx/>
              <a:buFont typeface="Wingdings" pitchFamily="2" charset="2"/>
              <a:buChar char="§"/>
            </a:pPr>
            <a:r>
              <a:rPr lang="en-US" altLang="en-US" sz="1400" dirty="0"/>
              <a:t>when mouse moves over, SRC attribute is assigned to happy face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rgbClr val="0099FF"/>
              </a:buClr>
              <a:buSzTx/>
              <a:buFont typeface="Wingdings" pitchFamily="2" charset="2"/>
              <a:buChar char="§"/>
            </a:pPr>
            <a:r>
              <a:rPr lang="en-US" altLang="en-US" sz="1400" dirty="0"/>
              <a:t>when mouse leaves, SRC attribute is assigned back to '?'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78CC32-B51A-BE45-9D5A-52B8D61B0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C063C3-F468-7449-BAC9-89FCA0A5017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4507734"/>
            <a:ext cx="4191000" cy="248323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C062386-74BD-474F-B734-882645FBAEE8}"/>
              </a:ext>
            </a:extLst>
          </p:cNvPr>
          <p:cNvGrpSpPr/>
          <p:nvPr/>
        </p:nvGrpSpPr>
        <p:grpSpPr>
          <a:xfrm>
            <a:off x="4114800" y="4495800"/>
            <a:ext cx="4191000" cy="2495165"/>
            <a:chOff x="4114800" y="4495800"/>
            <a:chExt cx="4191000" cy="2495165"/>
          </a:xfrm>
        </p:grpSpPr>
        <p:pic>
          <p:nvPicPr>
            <p:cNvPr id="14" name="Picture 13" descr="A picture containing screenshot&#10;&#10;Description automatically generated">
              <a:extLst>
                <a:ext uri="{FF2B5EF4-FFF2-40B4-BE49-F238E27FC236}">
                  <a16:creationId xmlns:a16="http://schemas.microsoft.com/office/drawing/2014/main" id="{77032D9E-0645-8D41-AEBE-656DDB463216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14800" y="4495800"/>
              <a:ext cx="4191000" cy="2495165"/>
            </a:xfrm>
            <a:prstGeom prst="rect">
              <a:avLst/>
            </a:prstGeom>
          </p:spPr>
        </p:pic>
        <p:pic>
          <p:nvPicPr>
            <p:cNvPr id="16" name="Picture 15" descr="Default">
              <a:extLst>
                <a:ext uri="{FF2B5EF4-FFF2-40B4-BE49-F238E27FC236}">
                  <a16:creationId xmlns:a16="http://schemas.microsoft.com/office/drawing/2014/main" id="{15293770-9717-6844-BB71-5E090DC1F5CA}"/>
                </a:ext>
              </a:extLst>
            </p:cNvPr>
            <p:cNvPicPr/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360" y="5410200"/>
              <a:ext cx="167640" cy="266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" name="Picture 1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5619ADC-A54D-044B-8913-CE13834052C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39931" y="1318895"/>
            <a:ext cx="6546669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97E84827-4303-4D4C-8BDD-BA9A36220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Strings &amp; Syntax Errors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FF7E90F7-F375-6D43-9B5C-6EC71ABDEC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8229600" cy="1828799"/>
          </a:xfrm>
        </p:spPr>
        <p:txBody>
          <a:bodyPr/>
          <a:lstStyle/>
          <a:p>
            <a:r>
              <a:rPr lang="en-US" altLang="en-US" sz="1600" dirty="0">
                <a:ea typeface="ＭＳ Ｐゴシック" panose="020B0600070205080204" pitchFamily="34" charset="-128"/>
              </a:rPr>
              <a:t>a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string literal </a:t>
            </a:r>
            <a:r>
              <a:rPr lang="en-US" altLang="en-US" sz="1600" dirty="0">
                <a:ea typeface="ＭＳ Ｐゴシック" panose="020B0600070205080204" pitchFamily="34" charset="-128"/>
              </a:rPr>
              <a:t>(or just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string</a:t>
            </a:r>
            <a:r>
              <a:rPr lang="en-US" altLang="en-US" sz="1600" dirty="0">
                <a:ea typeface="ＭＳ Ｐゴシック" panose="020B0600070205080204" pitchFamily="34" charset="-128"/>
              </a:rPr>
              <a:t>) is a sequence of characters enclosed in quotes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to avoid confusion, we will always use double quotes for HTML strings; single quotes for JavaScript strings</a:t>
            </a:r>
          </a:p>
          <a:p>
            <a:pPr lvl="1"/>
            <a:endParaRPr lang="en-US" altLang="en-US" sz="1000" dirty="0">
              <a:ea typeface="ＭＳ Ｐゴシック" panose="020B0600070205080204" pitchFamily="34" charset="-128"/>
            </a:endParaRPr>
          </a:p>
          <a:p>
            <a:pPr lvl="2">
              <a:buFont typeface="Wingdings" pitchFamily="2" charset="2"/>
              <a:buNone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&lt;img id="mysteryImg" src="mystery.gif" alt="Mystery image"</a:t>
            </a:r>
          </a:p>
          <a:p>
            <a:pPr lvl="2">
              <a:buFont typeface="Wingdings" pitchFamily="2" charset="2"/>
              <a:buNone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 onmouseover="</a:t>
            </a: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mysteryImg.src='happy.gif';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"</a:t>
            </a:r>
          </a:p>
          <a:p>
            <a:pPr lvl="2">
              <a:buFont typeface="Wingdings" pitchFamily="2" charset="2"/>
              <a:buNone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     onmouseout="</a:t>
            </a: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mysteryImg.src='mystery.gif';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  <a:ea typeface="ＭＳ Ｐゴシック" panose="020B0600070205080204" pitchFamily="34" charset="-128"/>
              </a:rPr>
              <a:t>"&gt;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1FD7BF-D0AB-B94A-BA3F-E5BF13B27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30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57150" indent="0"/>
            <a:r>
              <a:rPr lang="en-US" sz="1600" kern="0" dirty="0">
                <a:ea typeface="ＭＳ Ｐゴシック" panose="020B0600070205080204" pitchFamily="34" charset="-128"/>
              </a:rPr>
              <a:t>syntax errors are errors in the format of HTML or JavaScript statements</a:t>
            </a:r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kern="0" dirty="0">
                <a:ea typeface="ＭＳ Ｐゴシック" panose="020B0600070205080204" pitchFamily="34" charset="-128"/>
              </a:rPr>
              <a:t>for example, misspelling an element ID in a JavaScript assignment:</a:t>
            </a:r>
            <a:endParaRPr lang="en-US" altLang="en-US" sz="1600" i="1" kern="0" dirty="0">
              <a:ea typeface="ＭＳ Ｐゴシック" panose="020B0600070205080204" pitchFamily="34" charset="-128"/>
            </a:endParaRPr>
          </a:p>
          <a:p>
            <a:pPr marL="295275" indent="0"/>
            <a:r>
              <a:rPr lang="en-US" sz="1400" kern="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	</a:t>
            </a:r>
            <a:r>
              <a:rPr lang="en-US" sz="1400" kern="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mysteryimg</a:t>
            </a:r>
            <a:r>
              <a:rPr lang="en-US" sz="1400" kern="0" dirty="0">
                <a:solidFill>
                  <a:srgbClr val="7F7F7F"/>
                </a:solidFill>
                <a:ea typeface="ＭＳ Ｐゴシック" panose="020B0600070205080204" pitchFamily="34" charset="-128"/>
              </a:rPr>
              <a:t>.src='http://compsciconcepts.com/Images/happy.gif';</a:t>
            </a: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marL="57150" indent="0"/>
            <a:endParaRPr lang="en-US" altLang="en-US" sz="1600" i="1" kern="0" dirty="0">
              <a:ea typeface="ＭＳ Ｐゴシック" panose="020B0600070205080204" pitchFamily="34" charset="-128"/>
            </a:endParaRPr>
          </a:p>
          <a:p>
            <a:pPr marL="57150" indent="0"/>
            <a:r>
              <a:rPr lang="en-US" altLang="en-US" sz="1600" kern="0" dirty="0">
                <a:ea typeface="ＭＳ Ｐゴシック" panose="020B0600070205080204" pitchFamily="34" charset="-128"/>
              </a:rPr>
              <a:t>unlike HTML syntax errors (which are largely ignored by the browser, JavaScript syntax errors often just fail</a:t>
            </a:r>
            <a:endParaRPr lang="en-US" altLang="en-US" sz="1600" i="1" kern="0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kern="0" dirty="0">
                <a:ea typeface="ＭＳ Ｐゴシック" panose="020B0600070205080204" pitchFamily="34" charset="-128"/>
              </a:rPr>
              <a:t>browsers produce error messages that help to identify JavaScript errors</a:t>
            </a:r>
          </a:p>
          <a:p>
            <a:pPr lvl="1"/>
            <a:r>
              <a:rPr lang="en-US" altLang="en-US" sz="1400" kern="0" dirty="0">
                <a:ea typeface="ＭＳ Ｐゴシック" panose="020B0600070205080204" pitchFamily="34" charset="-128"/>
              </a:rPr>
              <a:t>in Google Chrome, error messages appear in the JavaScript Console:</a:t>
            </a:r>
          </a:p>
          <a:p>
            <a:pPr marL="1149350" lvl="2" indent="0">
              <a:buNone/>
            </a:pPr>
            <a:r>
              <a:rPr lang="en-US" sz="1400" kern="0" dirty="0">
                <a:latin typeface="Lucida Console" panose="020B0609040504020204" pitchFamily="49" charset="0"/>
              </a:rPr>
              <a:t>View menu </a:t>
            </a:r>
            <a:r>
              <a:rPr lang="en-US" sz="1400" kern="0" dirty="0">
                <a:latin typeface="Lucida Console" panose="020B0609040504020204" pitchFamily="49" charset="0"/>
                <a:sym typeface="Wingdings" pitchFamily="2" charset="2"/>
              </a:rPr>
              <a:t></a:t>
            </a:r>
            <a:r>
              <a:rPr lang="en-US" sz="1400" kern="0" dirty="0">
                <a:latin typeface="Lucida Console" panose="020B0609040504020204" pitchFamily="49" charset="0"/>
              </a:rPr>
              <a:t> Developer </a:t>
            </a:r>
            <a:r>
              <a:rPr lang="en-US" sz="1400" kern="0" dirty="0">
                <a:latin typeface="Lucida Console" panose="020B0609040504020204" pitchFamily="49" charset="0"/>
                <a:sym typeface="Wingdings" pitchFamily="2" charset="2"/>
              </a:rPr>
              <a:t></a:t>
            </a:r>
            <a:r>
              <a:rPr lang="en-US" sz="1400" kern="0" dirty="0">
                <a:latin typeface="Lucida Console" panose="020B0609040504020204" pitchFamily="49" charset="0"/>
              </a:rPr>
              <a:t> JavaScript Console </a:t>
            </a:r>
            <a:endParaRPr lang="en-US" altLang="en-US" sz="1400" kern="0" dirty="0">
              <a:latin typeface="Lucida Console" panose="020B0609040504020204" pitchFamily="49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400" kern="0" dirty="0">
                <a:ea typeface="ＭＳ Ｐゴシック" panose="020B0600070205080204" pitchFamily="34" charset="-128"/>
              </a:rPr>
              <a:t>when a page fails to behave as expected, CHECK THE ERROR MESSAGES!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7539D9-CA16-E44E-8DC6-C1151BCB7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E250114F-A67F-BD40-B828-69B0F16958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Multiple Actions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22965CB3-2C0A-E444-B934-D960B70D83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sz="1600" dirty="0"/>
              <a:t>JavaScript assignments can similarly change other element attributes</a:t>
            </a:r>
          </a:p>
          <a:p>
            <a:pPr lvl="1">
              <a:buNone/>
              <a:defRPr/>
            </a:pPr>
            <a:r>
              <a:rPr lang="en-US" sz="1400" dirty="0"/>
              <a:t>e.g., can change an images height: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Console" panose="020B0609040504020204" pitchFamily="49" charset="0"/>
              </a:rPr>
              <a:t>mysteryImg.height = 200;</a:t>
            </a:r>
          </a:p>
          <a:p>
            <a:pPr>
              <a:buFont typeface="Wingdings" charset="2"/>
              <a:buNone/>
              <a:defRPr/>
            </a:pPr>
            <a:endParaRPr lang="en-US" sz="1200" dirty="0"/>
          </a:p>
          <a:p>
            <a:pPr>
              <a:buFont typeface="Wingdings" charset="2"/>
              <a:buNone/>
              <a:defRPr/>
            </a:pPr>
            <a:r>
              <a:rPr lang="en-US" sz="1600" dirty="0"/>
              <a:t>if desired, an event handler can perform multiple actions (separated by ;)</a:t>
            </a:r>
          </a:p>
          <a:p>
            <a:pPr lvl="1">
              <a:buFont typeface="Wingdings" charset="2"/>
              <a:buChar char="n"/>
              <a:defRPr/>
            </a:pPr>
            <a:r>
              <a:rPr lang="en-US" sz="1400" dirty="0"/>
              <a:t>in this example, both the SRC and HEIGHT change on mouse events</a:t>
            </a:r>
          </a:p>
          <a:p>
            <a:pPr lvl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643682-D960-194F-B042-2C300D5F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7" name="Picture 6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F579CD-E8E0-8243-A40D-B8521994B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2950210"/>
            <a:ext cx="7162800" cy="3526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C685E417-CE65-AF4F-9EF6-6C3FBCA587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Interaction via Buttons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FA139033-9DDD-1A41-AA68-E019B60864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US" altLang="en-US" sz="1600" dirty="0">
                <a:ea typeface="ＭＳ Ｐゴシック" panose="020B0600070205080204" pitchFamily="34" charset="-128"/>
              </a:rPr>
              <a:t>a </a:t>
            </a:r>
            <a:r>
              <a:rPr lang="en-US" altLang="en-US" sz="1600" dirty="0">
                <a:latin typeface="+mj-lt"/>
                <a:ea typeface="ＭＳ Ｐゴシック" panose="020B0600070205080204" pitchFamily="34" charset="-128"/>
              </a:rPr>
              <a:t>button</a:t>
            </a:r>
            <a:r>
              <a:rPr lang="en-US" altLang="en-US" sz="1600" dirty="0">
                <a:ea typeface="ＭＳ Ｐゴシック" panose="020B0600070205080204" pitchFamily="34" charset="-128"/>
              </a:rPr>
              <a:t> is an HTML element that appears as a labeled rectangle or oval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usually associated with the ONCLICK event handler attribute, which specifies the action to take place when the button is clicked</a:t>
            </a:r>
          </a:p>
          <a:p>
            <a:pPr lvl="1"/>
            <a:endParaRPr lang="en-US" altLang="en-US" sz="1400" dirty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1993D233-64BE-1948-92B3-2B2D18D70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0" y="2368433"/>
            <a:ext cx="2667000" cy="52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692014-A8A3-E34D-BFF3-FBADC00077D9}"/>
              </a:ext>
            </a:extLst>
          </p:cNvPr>
          <p:cNvSpPr txBox="1">
            <a:spLocks/>
          </p:cNvSpPr>
          <p:nvPr/>
        </p:nvSpPr>
        <p:spPr bwMode="auto">
          <a:xfrm>
            <a:off x="457200" y="3200400"/>
            <a:ext cx="8229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540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sz="1600" dirty="0"/>
              <a:t>general form: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endParaRPr lang="en-US" altLang="en-US" sz="1600" dirty="0"/>
          </a:p>
          <a:p>
            <a:pPr lvl="1">
              <a:defRPr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&lt;button onclick="</a:t>
            </a: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</a:rPr>
              <a:t>CODE_TO_BE_EXECUTED_WHEN_MOUSE_CLICKS_ON_BUTTON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"&gt;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  </a:t>
            </a:r>
            <a:r>
              <a:rPr lang="en-US" altLang="en-US" sz="1400" dirty="0">
                <a:latin typeface="Lucida Console" panose="020B0609040504020204" pitchFamily="49" charset="0"/>
              </a:rPr>
              <a:t>BUTTON_LABEL</a:t>
            </a:r>
          </a:p>
          <a:p>
            <a:pPr lvl="1">
              <a:defRPr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&lt;/button&gt;</a:t>
            </a:r>
          </a:p>
          <a:p>
            <a:pPr lvl="1">
              <a:defRPr/>
            </a:pPr>
            <a:endParaRPr lang="en-US" altLang="en-US" sz="1400" dirty="0">
              <a:solidFill>
                <a:srgbClr val="0099FF"/>
              </a:solidFill>
              <a:latin typeface="Lucida Console" panose="020B0609040504020204" pitchFamily="49" charset="0"/>
            </a:endParaRPr>
          </a:p>
          <a:p>
            <a:pPr lvl="1">
              <a:defRPr/>
            </a:pPr>
            <a:endParaRPr lang="en-US" altLang="en-US" sz="1400" dirty="0">
              <a:solidFill>
                <a:srgbClr val="0099FF"/>
              </a:solidFill>
              <a:latin typeface="Lucida Console" panose="020B0609040504020204" pitchFamily="49" charset="0"/>
            </a:endParaRPr>
          </a:p>
          <a:p>
            <a:pPr>
              <a:defRPr/>
            </a:pPr>
            <a:r>
              <a:rPr lang="en-US" altLang="en-US" sz="1600" dirty="0"/>
              <a:t>typically, buttons are used to initiate actions on other elements</a:t>
            </a:r>
          </a:p>
          <a:p>
            <a:pPr marL="628650" lvl="1" indent="-174625">
              <a:buClr>
                <a:srgbClr val="0099FF"/>
              </a:buClr>
              <a:buFont typeface="Wingdings" pitchFamily="2" charset="2"/>
              <a:buChar char="§"/>
              <a:defRPr/>
            </a:pPr>
            <a:r>
              <a:rPr lang="en-US" altLang="en-US" sz="1400" dirty="0"/>
              <a:t>e.g., click on a button to change the </a:t>
            </a:r>
            <a:r>
              <a:rPr lang="en-US" altLang="en-US" sz="1400" dirty="0" err="1">
                <a:latin typeface="+mj-lt"/>
              </a:rPr>
              <a:t>src</a:t>
            </a:r>
            <a:r>
              <a:rPr lang="en-US" altLang="en-US" sz="1400" dirty="0"/>
              <a:t> or </a:t>
            </a:r>
            <a:r>
              <a:rPr lang="en-US" altLang="en-US" sz="1400" dirty="0">
                <a:latin typeface="+mj-lt"/>
              </a:rPr>
              <a:t>height</a:t>
            </a:r>
            <a:r>
              <a:rPr lang="en-US" altLang="en-US" sz="1400" dirty="0"/>
              <a:t>/</a:t>
            </a:r>
            <a:r>
              <a:rPr lang="en-US" altLang="en-US" sz="1400" dirty="0">
                <a:latin typeface="+mj-lt"/>
              </a:rPr>
              <a:t>width</a:t>
            </a:r>
            <a:r>
              <a:rPr lang="en-US" altLang="en-US" sz="1400" dirty="0"/>
              <a:t> of an </a:t>
            </a:r>
            <a:r>
              <a:rPr lang="en-US" altLang="en-US" sz="1400" dirty="0" err="1">
                <a:latin typeface="+mj-lt"/>
              </a:rPr>
              <a:t>img</a:t>
            </a:r>
            <a:endParaRPr lang="en-US" altLang="en-US" sz="1400" dirty="0">
              <a:latin typeface="+mj-lt"/>
            </a:endParaRPr>
          </a:p>
          <a:p>
            <a:pPr lvl="1">
              <a:buClr>
                <a:srgbClr val="0099FF"/>
              </a:buClr>
              <a:defRPr/>
            </a:pPr>
            <a:endParaRPr lang="en-US" altLang="en-US" sz="1400" dirty="0"/>
          </a:p>
          <a:p>
            <a:pPr lvl="1">
              <a:defRPr/>
            </a:pP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&lt;button onclick="</a:t>
            </a:r>
            <a:r>
              <a:rPr lang="en-US" altLang="en-US" sz="1400" dirty="0">
                <a:solidFill>
                  <a:srgbClr val="7F7F7F"/>
                </a:solidFill>
                <a:latin typeface="Lucida Console" panose="020B0609040504020204" pitchFamily="49" charset="0"/>
              </a:rPr>
              <a:t>mysteryImg.height=200;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"&gt;</a:t>
            </a:r>
            <a:r>
              <a:rPr lang="en-US" altLang="en-US" sz="1400" dirty="0">
                <a:latin typeface="Lucida Console" panose="020B0609040504020204" pitchFamily="49" charset="0"/>
              </a:rPr>
              <a:t>Expand the Image</a:t>
            </a:r>
            <a:r>
              <a:rPr lang="en-US" altLang="en-US" sz="1400" dirty="0">
                <a:solidFill>
                  <a:srgbClr val="0099FF"/>
                </a:solidFill>
                <a:latin typeface="Lucida Console" panose="020B0609040504020204" pitchFamily="49" charset="0"/>
              </a:rPr>
              <a:t>&lt;/button&gt;</a:t>
            </a:r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400" dirty="0"/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400" dirty="0"/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altLang="en-US" sz="1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17FF00-1B72-044D-ACB7-3BACB8BD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578D4-A6F6-AF4D-AE75-CD39B315050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2915</TotalTime>
  <Words>1601</Words>
  <Application>Microsoft Macintosh PowerPoint</Application>
  <PresentationFormat>On-screen Show (4:3)</PresentationFormat>
  <Paragraphs>207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Static vs. Dynamic Pages</vt:lpstr>
      <vt:lpstr>Programming Languages</vt:lpstr>
      <vt:lpstr>ID Attributes</vt:lpstr>
      <vt:lpstr>Event Handler Attributes</vt:lpstr>
      <vt:lpstr>Mystery Image Page</vt:lpstr>
      <vt:lpstr>Strings &amp; Syntax Errors</vt:lpstr>
      <vt:lpstr>Multiple Actions</vt:lpstr>
      <vt:lpstr>Interaction via Buttons</vt:lpstr>
      <vt:lpstr>Button Example</vt:lpstr>
      <vt:lpstr>Dynamic Text</vt:lpstr>
      <vt:lpstr>Help Page</vt:lpstr>
      <vt:lpstr>innerHTML</vt:lpstr>
      <vt:lpstr>Help Page</vt:lpstr>
      <vt:lpstr>Common Errors</vt:lpstr>
      <vt:lpstr>Dynamic Style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80</cp:revision>
  <cp:lastPrinted>2020-02-10T19:29:19Z</cp:lastPrinted>
  <dcterms:created xsi:type="dcterms:W3CDTF">2010-09-03T14:27:01Z</dcterms:created>
  <dcterms:modified xsi:type="dcterms:W3CDTF">2021-08-11T21:28:09Z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