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79" r:id="rId4"/>
    <p:sldId id="288" r:id="rId5"/>
    <p:sldId id="280" r:id="rId6"/>
    <p:sldId id="292" r:id="rId7"/>
    <p:sldId id="289" r:id="rId8"/>
    <p:sldId id="291" r:id="rId9"/>
    <p:sldId id="293" r:id="rId10"/>
    <p:sldId id="281" r:id="rId11"/>
    <p:sldId id="282" r:id="rId12"/>
    <p:sldId id="283" r:id="rId13"/>
    <p:sldId id="285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9"/>
    <p:restoredTop sz="94422"/>
  </p:normalViewPr>
  <p:slideViewPr>
    <p:cSldViewPr>
      <p:cViewPr varScale="1">
        <p:scale>
          <a:sx n="79" d="100"/>
          <a:sy n="79" d="100"/>
        </p:scale>
        <p:origin x="216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2444A-F908-7146-A1E6-4E4045B21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390E-1324-6D4E-862A-6EE7D3A84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970EB9-AE6B-C747-9B0C-142BECF6468D}" type="datetimeFigureOut">
              <a:rPr lang="en-US"/>
              <a:pPr>
                <a:defRPr/>
              </a:pPr>
              <a:t>8/11/21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29AD-8A81-B742-870F-C04588E29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A2E7-0534-BC40-A978-446962079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C23305-6083-9C4A-8201-2668DAE3C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DD04F1-722A-C944-9B2F-3070C28A9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E3FB7E-97B2-2E42-AE75-D517EBCDDE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93D4879-CF86-4346-82CF-24EF10CD89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78FD2E3-AF7A-1046-8602-A032A4397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C4D5D73-5D8A-AF47-88B8-256578796B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86C8151E-56AD-D648-96A4-0C2677A11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52A33-1A03-DF41-824C-F69879B48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76BCC8-D2A4-E543-9628-3FBFAECB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51A4E2-B6C6-7045-93C4-34EEA167D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B07C12-915C-A44E-A9B0-A60EE5B4F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AA8-03E5-7A4F-B1F7-332E4C16C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FA6710-147C-4946-B70A-86BF9E45B792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826D9E-9C56-CA42-881D-90BA75A8F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0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47CE6-F1DB-FA42-827C-B4BA2303C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C4445-3D4A-2741-ABF4-6C3EE9964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4FF00-EA4A-C34B-A1F8-506442170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C783-DA70-ED4F-8110-B52E7A9DCA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E70BC-2F05-8947-93A4-F16564D18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17859-41B9-9341-8BB3-6F96BA013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F2182-EF86-FF48-B0BD-D11FA363D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99C9-D7B8-E64E-A624-E1B239748B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4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736D4-DD4F-084B-B4BD-E8F4C51B1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0D93C-BAFD-C24E-BF1E-D0AF2EB81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BEE48-3611-734D-8EA2-79D6A874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CA97-0694-A54A-81AB-64DE48D6B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34C1CE-BB85-9D4E-B390-3653816E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D4567E-CA07-E048-A2C1-0B1C5CCF6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5A9AA6-0013-C74B-A19B-395E9BFF0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B034-10F2-B94D-92B6-E121118C54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6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1D21B-07CA-2649-AFA9-425CA85A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BE62A-6DF1-0F45-A9E6-E8868AECB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F53E1-4025-6343-AED0-7B00CE5E9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10CF-46EF-154C-B5C5-B55E3BCE3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9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F6B4A-61F0-B74A-82F4-B688B04BA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8CE47-454F-F040-8EFE-F1D304059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BA456-131A-1D41-93BA-FC8003F1E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C36-FBD0-F341-BE93-9131CB637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E6FBF-EE9B-0449-A40F-D00C19614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4224A-CC1C-B849-B04A-0D2274CF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4A979-C019-A444-B255-51C4CD30D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65F2-9DDB-6344-946C-833735B31E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3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FFF20-9DA4-CF44-B9C7-031ACFCF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4B862-607C-0C4A-8DFC-9F8C88E8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21103-8372-C84A-BB6B-C481BDC2A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7329-C3F4-DE4F-9374-C94257942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7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1175C-D846-304A-BB0A-CC57B2A09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0B6A4-8DFD-FC49-97E8-11E0439EB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A8826-BBD7-6645-B688-1ECEAEA05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807D-E2CB-D941-86B2-0B23F12882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AB451C-44F6-754B-A2B1-40E3CE74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47436-DFE8-AD42-96B1-5C195DA81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F84380-43C3-5242-9844-89A31A8B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B1-6A44-4E46-BBF4-90943CE2A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96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9ACBB6-D049-9749-88BE-D94DE21F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19CB15-9689-5A44-B472-CF4924DD5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5F7EA-D79F-9541-B623-2479D61CD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135-A182-6841-A4EE-BE942BE87D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4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EFB72-3E9D-8740-AFF6-375065526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03739-5CE8-014D-BD9F-CFB43D955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CF0-3CAF-0940-B980-2F22057D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200F-0C6C-554B-BEF7-6FD211F26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01591-FC50-564E-8B7A-E6AF34D0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23B06-41E2-D64B-9A7C-98F5AD0B6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F6C8-749F-A445-9597-75832B2C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7056-CCF6-DE48-B922-152F5BB7B6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AA6079-7963-6E4A-9EFE-E2E7B4877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E41813-23B0-7045-8248-CF0FCA90D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D12ED3C-BCD3-014A-AC7F-6F07890B0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4D9917B-AA2B-9D40-85BE-D03C7BD81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9D6DE23-F944-8D42-9ADD-7E8F337C65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99FB3B-EB2E-FE48-9683-EAAB2582A0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78894E-D7E2-DF48-BDE7-DEA40BE4C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DDB4B5-F97A-3443-80FE-7DD03EA8460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D7070D-2621-F541-AE95-0574E927644E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3D65A21-D704-994F-BFB2-B5403E6D5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Hypertext &amp; Multimedia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D4D79-F909-C444-9DE7-AE430F7FE0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89F087F-F1AC-6841-8602-BAADB26FF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Lists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4E3D67-05F4-D749-9BE5-940B3B9E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HTML lists organize items in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99FF"/>
                </a:solidFill>
                <a:latin typeface="Lucida Console" panose="020B0609040504020204" pitchFamily="49" charset="0"/>
              </a:rPr>
              <a:t>&lt;ul&gt;…&lt;/ul&gt;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an unordered list; </a:t>
            </a:r>
            <a:r>
              <a:rPr lang="en-US" altLang="en-US" sz="1600" dirty="0">
                <a:solidFill>
                  <a:srgbClr val="0099FF"/>
                </a:solidFill>
                <a:latin typeface="Lucida Console" panose="020B0609040504020204" pitchFamily="49" charset="0"/>
              </a:rPr>
              <a:t>&lt;ol&gt;…&lt;/ol&gt;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an ordered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0099FF"/>
                </a:solidFill>
                <a:latin typeface="Lucida Console" panose="020B0609040504020204" pitchFamily="49" charset="0"/>
              </a:rPr>
              <a:t>&lt;li&gt;…&lt;/li&gt;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enclose a list item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72C36-7886-3E48-96D6-CC8A6538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F02A8C3-85DE-D442-A252-862DE1BDE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4572635" cy="4337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D62D5D-1FA3-D946-B232-F2630948C1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86199" y="2044445"/>
            <a:ext cx="5235893" cy="3213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94132B2-604F-7A45-A084-7480041E9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List Formatting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A8CBFC4-C67F-2E4B-8177-2E0F6F5C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a </a:t>
            </a:r>
            <a:r>
              <a:rPr lang="en-US" altLang="en-US" sz="1600" dirty="0">
                <a:latin typeface="+mj-lt"/>
              </a:rPr>
              <a:t>style</a:t>
            </a:r>
            <a:r>
              <a:rPr lang="en-US" altLang="en-US" sz="1600" dirty="0"/>
              <a:t> attribute can be used to format the list elements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B2112-F40E-AB43-B492-59D93D71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3" y="1600200"/>
            <a:ext cx="4863554" cy="12655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07D58-84F2-6746-8FCE-9947DAD6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D3CE11-3806-5447-BB88-2AAEF50C6C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782" y="3197986"/>
            <a:ext cx="4495418" cy="3355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349E25-C319-2245-81B4-E394DF9004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19600" y="2865755"/>
            <a:ext cx="4736592" cy="281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E54CCEBA-9DD7-284A-8762-C6E050EC9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Tables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DD3D25D-7C0A-CC43-9DF5-3049E4E9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text can be aligned into rows and columns using a </a:t>
            </a:r>
            <a:r>
              <a:rPr lang="en-US" altLang="en-US" sz="1600" dirty="0">
                <a:latin typeface="+mj-lt"/>
              </a:rPr>
              <a:t>table</a:t>
            </a:r>
            <a:r>
              <a:rPr lang="en-US" altLang="en-US" sz="1600" dirty="0"/>
              <a:t>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&lt;table&gt;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and 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&lt;/table&gt;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encapsulate the table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&lt;tr&gt;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and 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&lt;/tr&gt;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encapsulate a row within the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&lt;td&gt;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and 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&lt;/td&gt;</a:t>
            </a:r>
            <a:r>
              <a:rPr lang="en-US" altLang="en-US" sz="1400" dirty="0">
                <a:latin typeface="Lucida Console" panose="020B0609040504020204" pitchFamily="49" charset="0"/>
              </a:rPr>
              <a:t> </a:t>
            </a:r>
            <a:r>
              <a:rPr lang="en-US" altLang="en-US" sz="1400" dirty="0"/>
              <a:t>encapsulate table data within a row (i.e., a column entry)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E3231-9313-2748-BA39-931ABE21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50B360-DD22-9440-A2DE-408B1039B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5263515" cy="385127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87EA34D-A64B-D642-84EB-A2EF367E07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2353945"/>
            <a:ext cx="4724400" cy="306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31842CE-3981-3F45-AB11-D8AF11720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Table Formatting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>
                <a:latin typeface="+mj-lt"/>
              </a:rPr>
              <a:t>style</a:t>
            </a:r>
            <a:r>
              <a:rPr lang="en-US" altLang="en-US" sz="1600" dirty="0"/>
              <a:t> attributes can control how the table is displayed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	&lt;table style="border:5px solid; border-collapse:collapse"&gt;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          . . .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      &lt;/table&gt;</a:t>
            </a:r>
          </a:p>
          <a:p>
            <a:pPr>
              <a:defRPr/>
            </a:pPr>
            <a:endParaRPr lang="en-US" sz="1400" dirty="0"/>
          </a:p>
          <a:p>
            <a:pPr marL="1258888" indent="-354013">
              <a:buFont typeface="Wingdings" pitchFamily="2" charset="2"/>
              <a:buChar char="è"/>
              <a:tabLst>
                <a:tab pos="1196975" algn="l"/>
              </a:tabLst>
              <a:defRPr/>
            </a:pPr>
            <a:r>
              <a:rPr lang="en-US" sz="1600" dirty="0">
                <a:sym typeface="Wingdings" pitchFamily="2" charset="2"/>
              </a:rPr>
              <a:t>the border will be 5 pixels wide &amp; internal border lines will collapse into single lines </a:t>
            </a: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	&lt;table style="margin-left:auto; margin-right:auto"&gt;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          . . .</a:t>
            </a:r>
          </a:p>
          <a:p>
            <a:pPr>
              <a:defRPr/>
            </a:pPr>
            <a:r>
              <a:rPr lang="en-US" sz="1600" dirty="0">
                <a:solidFill>
                  <a:schemeClr val="bg2"/>
                </a:solidFill>
              </a:rPr>
              <a:t>      &lt;/table&gt;</a:t>
            </a:r>
          </a:p>
          <a:p>
            <a:pPr>
              <a:defRPr/>
            </a:pPr>
            <a:endParaRPr lang="en-US" sz="1600" dirty="0"/>
          </a:p>
          <a:p>
            <a:pPr marL="1258888" indent="-354013">
              <a:buFont typeface="Wingdings" pitchFamily="2" charset="2"/>
              <a:buChar char="è"/>
              <a:tabLst>
                <a:tab pos="1196975" algn="l"/>
              </a:tabLst>
              <a:defRPr/>
            </a:pPr>
            <a:r>
              <a:rPr lang="en-US" sz="1600" dirty="0">
                <a:sym typeface="Wingdings" pitchFamily="2" charset="2"/>
              </a:rPr>
              <a:t>will center the table (horizontally) in the page</a:t>
            </a: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44D2D-8F3B-D344-9213-9F292C08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6DA11B7-AF73-F744-B383-A3FE874D9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Table Formatting 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5B823-7C27-B245-BA19-DB3587CE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89BDB21-1866-5147-8FFA-600B6B2DE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1225550"/>
            <a:ext cx="5029200" cy="5480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C8D156-7955-5549-B57A-05D2940782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914400"/>
            <a:ext cx="486695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AC17895C-9980-9842-A956-9B3B46220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Hypertext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0243BEE-62E3-3B47-9ABA-2673892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recall: HTML elements such as </a:t>
            </a:r>
            <a:r>
              <a:rPr lang="en-US" sz="1600" dirty="0">
                <a:latin typeface="+mj-lt"/>
                <a:ea typeface="+mn-ea"/>
              </a:rPr>
              <a:t>p</a:t>
            </a:r>
            <a:r>
              <a:rPr lang="en-US" sz="1600" dirty="0">
                <a:latin typeface="Verdana" charset="0"/>
                <a:ea typeface="+mn-ea"/>
              </a:rPr>
              <a:t>, </a:t>
            </a:r>
            <a:r>
              <a:rPr lang="en-US" sz="1600" dirty="0">
                <a:latin typeface="+mj-lt"/>
                <a:ea typeface="+mn-ea"/>
              </a:rPr>
              <a:t>span</a:t>
            </a:r>
            <a:r>
              <a:rPr lang="en-US" sz="1600" dirty="0">
                <a:latin typeface="Verdana" charset="0"/>
                <a:ea typeface="+mn-ea"/>
              </a:rPr>
              <a:t>, </a:t>
            </a:r>
            <a:r>
              <a:rPr lang="en-US" sz="1600" dirty="0">
                <a:latin typeface="+mj-lt"/>
                <a:ea typeface="+mn-ea"/>
              </a:rPr>
              <a:t>div</a:t>
            </a:r>
            <a:r>
              <a:rPr lang="en-US" sz="1600" dirty="0">
                <a:latin typeface="Verdana" charset="0"/>
                <a:ea typeface="+mn-ea"/>
              </a:rPr>
              <a:t>, </a:t>
            </a:r>
            <a:r>
              <a:rPr lang="en-US" sz="1600" dirty="0">
                <a:latin typeface="+mj-lt"/>
                <a:ea typeface="+mn-ea"/>
              </a:rPr>
              <a:t>h1</a:t>
            </a:r>
            <a:r>
              <a:rPr lang="en-US" sz="1600" dirty="0">
                <a:latin typeface="Verdana" charset="0"/>
                <a:ea typeface="+mn-ea"/>
              </a:rPr>
              <a:t> organize text in a Web page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 err="1">
                <a:latin typeface="+mj-lt"/>
                <a:ea typeface="+mn-ea"/>
              </a:rPr>
              <a:t>br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600" dirty="0">
                <a:latin typeface="+mj-lt"/>
                <a:ea typeface="+mn-ea"/>
              </a:rPr>
              <a:t>&amp;nbsp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;, </a:t>
            </a:r>
            <a:r>
              <a:rPr lang="en-US" sz="1600" dirty="0">
                <a:latin typeface="+mj-lt"/>
                <a:ea typeface="+mn-ea"/>
              </a:rPr>
              <a:t>b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dirty="0">
                <a:latin typeface="+mj-lt"/>
                <a:ea typeface="+mn-ea"/>
              </a:rPr>
              <a:t> i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600" dirty="0">
                <a:latin typeface="+mj-lt"/>
                <a:ea typeface="+mn-ea"/>
              </a:rPr>
              <a:t>u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600" dirty="0">
                <a:latin typeface="+mj-lt"/>
                <a:ea typeface="+mn-ea"/>
              </a:rPr>
              <a:t>sup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600" dirty="0">
                <a:latin typeface="+mj-lt"/>
                <a:ea typeface="+mn-ea"/>
              </a:rPr>
              <a:t>sub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give the designer some layout/formatting control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600" dirty="0">
                <a:latin typeface="+mj-lt"/>
                <a:ea typeface="+mn-ea"/>
              </a:rPr>
              <a:t>style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attribute enables even greater control over the style of text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other HTML elements allow for pages to go beyond text: </a:t>
            </a:r>
            <a:r>
              <a:rPr lang="en-US" sz="1600" i="1" dirty="0">
                <a:latin typeface="Verdana" charset="0"/>
                <a:ea typeface="+mn-ea"/>
              </a:rPr>
              <a:t>hypertext</a:t>
            </a:r>
            <a:endParaRPr lang="en-US" i="1" dirty="0">
              <a:solidFill>
                <a:srgbClr val="0099FF"/>
              </a:solidFill>
              <a:latin typeface="+mj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+mj-lt"/>
                <a:ea typeface="+mn-ea"/>
              </a:rPr>
              <a:t>anchor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(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) element embeds a hyperlink for navigation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 err="1">
                <a:latin typeface="+mj-lt"/>
                <a:ea typeface="ＭＳ Ｐゴシック" charset="-128"/>
                <a:cs typeface="ＭＳ Ｐゴシック" charset="-128"/>
              </a:rPr>
              <a:t>img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element embeds an image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video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audio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elements embed media players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 err="1">
                <a:latin typeface="+mj-lt"/>
                <a:ea typeface="ＭＳ Ｐゴシック" charset="-128"/>
                <a:cs typeface="ＭＳ Ｐゴシック" charset="-128"/>
              </a:rPr>
              <a:t>ol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ul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organize text into ordered and unordered lists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table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organizes text into rows and columns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with the addition of these elements, you will be prepared to design and create professional-looking Web pages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C9799-E4A3-724E-A7EE-07967745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25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AC17895C-9980-9842-A956-9B3B46220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Hyperlinks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0243BEE-62E3-3B47-9ABA-2673892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a </a:t>
            </a:r>
            <a:r>
              <a:rPr lang="en-US" sz="1600" i="1" dirty="0">
                <a:latin typeface="Verdana" charset="0"/>
                <a:ea typeface="+mn-ea"/>
              </a:rPr>
              <a:t>hyperlink</a:t>
            </a:r>
            <a:r>
              <a:rPr lang="en-US" sz="1600" dirty="0">
                <a:latin typeface="Verdana" charset="0"/>
                <a:ea typeface="+mn-ea"/>
              </a:rPr>
              <a:t>, or just </a:t>
            </a:r>
            <a:r>
              <a:rPr lang="en-US" sz="1600" i="1" dirty="0">
                <a:latin typeface="Verdana" charset="0"/>
                <a:ea typeface="+mn-ea"/>
              </a:rPr>
              <a:t>link</a:t>
            </a:r>
            <a:r>
              <a:rPr lang="en-US" sz="1600" dirty="0">
                <a:latin typeface="Verdana" charset="0"/>
                <a:ea typeface="+mn-ea"/>
              </a:rPr>
              <a:t>, is a connection to another Web page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by default, a link appears as underlined text in the page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when the user clicks on the link, the corresponding page is retrieved and displayed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a link is specified using </a:t>
            </a:r>
            <a:r>
              <a:rPr lang="en-US" sz="1600" dirty="0">
                <a:latin typeface="+mj-lt"/>
                <a:ea typeface="+mn-ea"/>
              </a:rPr>
              <a:t>anchor</a:t>
            </a:r>
            <a:r>
              <a:rPr lang="en-US" sz="1600" dirty="0">
                <a:latin typeface="Verdana" charset="0"/>
                <a:ea typeface="+mn-ea"/>
              </a:rPr>
              <a:t> tags </a:t>
            </a:r>
            <a:r>
              <a:rPr lang="en-US" sz="1600" dirty="0">
                <a:solidFill>
                  <a:srgbClr val="0099FF"/>
                </a:solidFill>
                <a:latin typeface="+mj-lt"/>
                <a:ea typeface="+mn-ea"/>
              </a:rPr>
              <a:t>&lt;a&gt;</a:t>
            </a:r>
            <a:r>
              <a:rPr lang="en-US" sz="1600" dirty="0">
                <a:latin typeface="+mn-lt"/>
                <a:ea typeface="+mn-ea"/>
              </a:rPr>
              <a:t> </a:t>
            </a:r>
            <a:r>
              <a:rPr lang="en-US" sz="1600" dirty="0">
                <a:latin typeface="Verdana" charset="0"/>
                <a:ea typeface="+mn-ea"/>
              </a:rPr>
              <a:t>and </a:t>
            </a:r>
            <a:r>
              <a:rPr lang="en-US" sz="1600" dirty="0">
                <a:solidFill>
                  <a:srgbClr val="0099FF"/>
                </a:solidFill>
                <a:latin typeface="+mj-lt"/>
                <a:ea typeface="+mn-ea"/>
              </a:rPr>
              <a:t>&lt;/a&gt;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text that appears within the tags is displayed as an underlined link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must have an </a:t>
            </a:r>
            <a:r>
              <a:rPr lang="en-US" sz="1600" dirty="0" err="1">
                <a:latin typeface="+mj-lt"/>
                <a:ea typeface="ＭＳ Ｐゴシック" charset="-128"/>
                <a:cs typeface="ＭＳ Ｐゴシック" charset="-128"/>
              </a:rPr>
              <a:t>href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attribute that specifies the associated Web address (also known as a </a:t>
            </a:r>
            <a:r>
              <a:rPr lang="en-US" sz="1600" i="1" dirty="0">
                <a:latin typeface="Verdana" charset="0"/>
                <a:ea typeface="ＭＳ Ｐゴシック" charset="-128"/>
                <a:cs typeface="ＭＳ Ｐゴシック" charset="-128"/>
              </a:rPr>
              <a:t>Uniform Resource Locator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, or </a:t>
            </a:r>
            <a:r>
              <a:rPr lang="en-US" sz="1600" i="1" dirty="0">
                <a:latin typeface="Verdana" charset="0"/>
                <a:ea typeface="ＭＳ Ｐゴシック" charset="-128"/>
                <a:cs typeface="ＭＳ Ｐゴシック" charset="-128"/>
              </a:rPr>
              <a:t>URL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 </a:t>
            </a:r>
            <a:r>
              <a:rPr lang="en-US" sz="1400" i="1" dirty="0">
                <a:latin typeface="Verdana" charset="0"/>
                <a:ea typeface="ＭＳ Ｐゴシック" charset="-128"/>
                <a:cs typeface="ＭＳ Ｐゴシック" charset="-128"/>
              </a:rPr>
              <a:t>absolute (or external) address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begins with </a:t>
            </a:r>
            <a:r>
              <a:rPr lang="en-US" sz="1400" dirty="0">
                <a:latin typeface="Lucida Console" panose="020B0609040504020204" pitchFamily="49" charset="0"/>
                <a:ea typeface="ＭＳ Ｐゴシック" charset="-128"/>
                <a:cs typeface="ＭＳ Ｐゴシック" charset="-128"/>
              </a:rPr>
              <a:t>http://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or </a:t>
            </a:r>
            <a:r>
              <a:rPr lang="en-US" sz="1400" dirty="0">
                <a:latin typeface="Lucida Console" panose="020B0609040504020204" pitchFamily="49" charset="0"/>
                <a:ea typeface="ＭＳ Ｐゴシック" charset="-128"/>
                <a:cs typeface="ＭＳ Ｐゴシック" charset="-128"/>
              </a:rPr>
              <a:t>https://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and is stored on a Web server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1400" i="1" dirty="0">
                <a:latin typeface="Verdana" charset="0"/>
                <a:ea typeface="ＭＳ Ｐゴシック" charset="-128"/>
                <a:cs typeface="ＭＳ Ｐゴシック" charset="-128"/>
              </a:rPr>
              <a:t>relative (or internal) address 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is stored in the same folder as the referring page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	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&lt;a href="http://www.creighton.edu"&gt;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Creighton University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&lt;/a&gt;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400" dirty="0">
              <a:solidFill>
                <a:srgbClr val="0099FF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	&lt;a href="personal.html"&gt;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Local Page</a:t>
            </a:r>
            <a:r>
              <a:rPr lang="en-US" sz="1400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&lt;/a&gt;</a:t>
            </a: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78034-7EC6-234A-92B9-2432FBA9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E35555A-EC5D-BD4C-807D-A12F82ABE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Hyperlinks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18975-CEDC-9743-AFBF-7C070E901C8B}"/>
              </a:ext>
            </a:extLst>
          </p:cNvPr>
          <p:cNvSpPr txBox="1"/>
          <p:nvPr/>
        </p:nvSpPr>
        <p:spPr>
          <a:xfrm>
            <a:off x="5943600" y="40386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 unvisited link is shown in blue</a:t>
            </a:r>
          </a:p>
          <a:p>
            <a:endParaRPr lang="en-US" sz="1400" dirty="0"/>
          </a:p>
          <a:p>
            <a:r>
              <a:rPr lang="en-US" sz="1400" dirty="0"/>
              <a:t>a previously visited link is shown in purple</a:t>
            </a:r>
          </a:p>
          <a:p>
            <a:endParaRPr lang="en-US" sz="1400" dirty="0"/>
          </a:p>
          <a:p>
            <a:r>
              <a:rPr lang="en-US" sz="1400" dirty="0">
                <a:latin typeface="+mj-lt"/>
              </a:rPr>
              <a:t>target="_blank" </a:t>
            </a:r>
            <a:r>
              <a:rPr lang="en-US" sz="1400" dirty="0"/>
              <a:t>opens the page in a new tab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940FA-5197-2A4B-A5AC-899CC2A9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E3EBCB-A500-0744-960E-CE1C54AF9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735773"/>
            <a:ext cx="5257800" cy="4334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DE69EB4-B045-1741-B8BC-3B8FF133EA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906939"/>
            <a:ext cx="5711825" cy="3436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003F6AE-BDC7-D24D-94D4-37173DC7F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Images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C57F4E8-06A9-654B-9D3A-5410560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images are embedded in a page using an </a:t>
            </a:r>
            <a:r>
              <a:rPr lang="en-US" sz="1600" dirty="0" err="1">
                <a:latin typeface="+mj-lt"/>
                <a:ea typeface="ＭＳ Ｐゴシック" charset="-128"/>
                <a:cs typeface="ＭＳ Ｐゴシック" charset="-128"/>
              </a:rPr>
              <a:t>img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tag: </a:t>
            </a:r>
            <a:r>
              <a:rPr lang="en-US" dirty="0">
                <a:solidFill>
                  <a:srgbClr val="0099FF"/>
                </a:solidFill>
                <a:latin typeface="+mj-lt"/>
                <a:ea typeface="ＭＳ Ｐゴシック" charset="-128"/>
                <a:cs typeface="ＭＳ Ｐゴシック" charset="-128"/>
              </a:rPr>
              <a:t>&lt;img&gt;</a:t>
            </a: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 err="1">
                <a:latin typeface="+mj-lt"/>
                <a:ea typeface="ＭＳ Ｐゴシック" charset="-128"/>
                <a:cs typeface="ＭＳ Ｐゴシック" charset="-128"/>
              </a:rPr>
              <a:t>src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attribute specifies the address (URL) of the image file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Verdana" charset="0"/>
                <a:ea typeface="ＭＳ Ｐゴシック" charset="-128"/>
                <a:cs typeface="ＭＳ Ｐゴシック" charset="-128"/>
              </a:rPr>
              <a:t>as before, the address can be absolute (external) or relative (internal)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alt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attribute specifies alternate text to display if the image fails to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F36E-D72C-E146-A36C-CDA2EFF9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E3F007-E797-A440-B843-AD0738E36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54864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3BE29C-17DB-3C4F-8515-BE4417E95E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25" y="2667000"/>
            <a:ext cx="3197999" cy="379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003F6AE-BDC7-D24D-94D4-37173DC7F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Image sizing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C57F4E8-06A9-654B-9D3A-5410560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you can change the size of an image in a page using the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height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or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width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attribute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latin typeface="+mj-lt"/>
                <a:ea typeface="ＭＳ Ｐゴシック" charset="-128"/>
              </a:rPr>
              <a:t>	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&lt;img src="bluejay.gif" alt="Billy Bluejay"&gt;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				</a:t>
            </a:r>
            <a:r>
              <a:rPr lang="en-US" sz="1400" dirty="0">
                <a:latin typeface="+mn-lt"/>
              </a:rPr>
              <a:t>will display the image in its normal dimensions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endParaRPr lang="en-US" sz="1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ea typeface="ＭＳ Ｐゴシック" charset="-128"/>
              </a:rPr>
              <a:t>	</a:t>
            </a:r>
            <a:r>
              <a:rPr lang="en-US" sz="1400" dirty="0">
                <a:solidFill>
                  <a:schemeClr val="bg2"/>
                </a:solidFill>
              </a:rPr>
              <a:t>&lt;img src="bluejay.gif" alt="Billy Bluejay" height=200&gt;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solidFill>
                  <a:schemeClr val="bg2"/>
                </a:solidFill>
              </a:rPr>
              <a:t>				</a:t>
            </a:r>
            <a:r>
              <a:rPr lang="en-US" sz="1400" dirty="0"/>
              <a:t>will display the image with a height of 200 pixels,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				the width will automatically be adjusted to maintain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				the current aspect ratio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endParaRPr lang="en-US" sz="14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ea typeface="ＭＳ Ｐゴシック" charset="-128"/>
              </a:rPr>
              <a:t>	</a:t>
            </a:r>
            <a:r>
              <a:rPr lang="en-US" sz="1400" dirty="0">
                <a:solidFill>
                  <a:schemeClr val="bg2"/>
                </a:solidFill>
              </a:rPr>
              <a:t>&lt;img src="bluejay.gif" alt="Billy Bluejay" width=100&gt;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>
                <a:solidFill>
                  <a:schemeClr val="bg2"/>
                </a:solidFill>
              </a:rPr>
              <a:t>				</a:t>
            </a:r>
            <a:r>
              <a:rPr lang="en-US" sz="1400" dirty="0"/>
              <a:t>will display the image with a width of 100 pixels,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				the height will automatically be adjusted to maintain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				the current aspect ratio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endParaRPr lang="en-US" sz="1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advice: don't ever assign the height and width simultaneously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2438" algn="l"/>
              </a:tabLst>
              <a:defRPr/>
            </a:pPr>
            <a:r>
              <a:rPr lang="en-US" sz="1400" dirty="0"/>
              <a:t>	if the aspect ratio is changed, can flatten or stretch the image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7D8EB-4285-DF47-BDF5-7B090A89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3A37102-9C4A-E441-A715-BF06E851E4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310" y="5391468"/>
            <a:ext cx="821690" cy="521970"/>
          </a:xfrm>
          <a:prstGeom prst="rect">
            <a:avLst/>
          </a:prstGeom>
        </p:spPr>
      </p:pic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A1859E5-1DB3-A046-AA2A-66410622B0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5162729"/>
            <a:ext cx="457200" cy="7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2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174807F-ACE0-7C47-9ED2-EA5C580BB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Image alignment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C57F4E8-06A9-654B-9D3A-5410560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</a:rPr>
              <a:t>can place an image and text side-by-side by placing in the same paragraph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&lt;p&gt;&lt;img src="bluejay.gif" alt="Billy Bluejay"&gt; </a:t>
            </a:r>
          </a:p>
          <a:p>
            <a:pPr marL="463550"/>
            <a:r>
              <a:rPr lang="en-US" sz="1400" dirty="0">
                <a:latin typeface="+mj-lt"/>
              </a:rPr>
              <a:t>   This is Billy Bluejay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&lt;/p&gt;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>
                <a:latin typeface="Verdana" charset="0"/>
                <a:ea typeface="+mn-ea"/>
                <a:cs typeface="ＭＳ Ｐゴシック" charset="-128"/>
              </a:rPr>
              <a:t>by default, text will be aligned at the bottom, but you can set the vertical alignment of the image to change this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>
              <a:latin typeface="Verdana" charset="0"/>
              <a:ea typeface="+mn-ea"/>
              <a:cs typeface="ＭＳ Ｐゴシック" charset="-128"/>
            </a:endParaRP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&lt;p&gt;&lt;img src="bluejay.gif" alt="Billy Bluejay" 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     style="vertical-align:middle"&gt; </a:t>
            </a:r>
          </a:p>
          <a:p>
            <a:pPr marL="463550"/>
            <a:r>
              <a:rPr lang="en-US" sz="1400" dirty="0">
                <a:latin typeface="Lucida Console" panose="020B0609040504020204" pitchFamily="49" charset="0"/>
              </a:rPr>
              <a:t>   This is Billy Bluejay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&lt;/p&gt;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07067-054B-3D4E-A2D0-F493D21B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1765300"/>
            <a:ext cx="1729968" cy="158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2AAD8-DAEB-DC44-9345-FA6978B8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4191000"/>
            <a:ext cx="1628205" cy="15773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A98D6-2692-EF47-974E-18065ED9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003F6AE-BDC7-D24D-94D4-37173DC7F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Video &amp; Audio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C57F4E8-06A9-654B-9D3A-5410560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while not as commonly used as images, you can embed video and audio players in a page using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video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600" dirty="0">
                <a:latin typeface="+mj-lt"/>
                <a:ea typeface="ＭＳ Ｐゴシック" charset="-128"/>
                <a:cs typeface="ＭＳ Ｐゴシック" charset="-128"/>
              </a:rPr>
              <a:t>audio</a:t>
            </a: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 elements</a:t>
            </a: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each element has a nested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source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element that specifies the video/audio file to be loaded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400" dirty="0">
                <a:latin typeface="+mj-lt"/>
                <a:ea typeface="ＭＳ Ｐゴシック" charset="-128"/>
                <a:cs typeface="ＭＳ Ｐゴシック" charset="-128"/>
              </a:rPr>
              <a:t>controls</a:t>
            </a: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 attribute displays user controls (e.g., play, pause) in the player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US" sz="12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2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&lt;video controls&gt;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    &lt;source src="movie.mp4" type="video/mp4"&gt;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&lt;/video&gt;</a:t>
            </a:r>
          </a:p>
          <a:p>
            <a:pPr marL="463550"/>
            <a:endParaRPr lang="en-US" sz="1400" dirty="0">
              <a:latin typeface="+mj-lt"/>
            </a:endParaRP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&lt;audio controls&gt;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    &lt;source src="sound.mp3" type="audio/mp3"&gt;</a:t>
            </a:r>
          </a:p>
          <a:p>
            <a:pPr marL="463550"/>
            <a:r>
              <a:rPr lang="en-US" sz="1400" dirty="0">
                <a:solidFill>
                  <a:schemeClr val="bg2"/>
                </a:solidFill>
                <a:latin typeface="+mj-lt"/>
              </a:rPr>
              <a:t>&lt;/audio&gt;</a:t>
            </a:r>
          </a:p>
          <a:p>
            <a:endParaRPr lang="en-US" sz="3200" dirty="0"/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86BFA-5890-F54F-89C1-1CADE053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742B69-9420-2041-82CB-97759B2E2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6300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online media repositories (e.g., YouTube) do not allow direct access to the file</a:t>
            </a: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dirty="0">
                <a:latin typeface="Verdana" charset="0"/>
                <a:ea typeface="ＭＳ Ｐゴシック" charset="-128"/>
                <a:cs typeface="ＭＳ Ｐゴシック" charset="-128"/>
              </a:rPr>
              <a:t>instead, you must use an inline frame element, which embeds a media player from the site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200" dirty="0">
              <a:latin typeface="Verdana" charset="0"/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&lt;iframe </a:t>
            </a:r>
            <a:r>
              <a:rPr lang="en-US" sz="1200" dirty="0" err="1">
                <a:solidFill>
                  <a:schemeClr val="bg2"/>
                </a:solidFill>
                <a:latin typeface="+mj-lt"/>
              </a:rPr>
              <a:t>src</a:t>
            </a:r>
            <a:r>
              <a:rPr lang="en-US" sz="1200" dirty="0">
                <a:solidFill>
                  <a:schemeClr val="bg2"/>
                </a:solidFill>
                <a:latin typeface="+mj-lt"/>
              </a:rPr>
              <a:t>="https://</a:t>
            </a:r>
            <a:r>
              <a:rPr lang="en-US" sz="1200" dirty="0" err="1">
                <a:solidFill>
                  <a:schemeClr val="bg2"/>
                </a:solidFill>
                <a:latin typeface="+mj-lt"/>
              </a:rPr>
              <a:t>www.youtube.com</a:t>
            </a:r>
            <a:r>
              <a:rPr lang="en-US" sz="1200" dirty="0">
                <a:solidFill>
                  <a:schemeClr val="bg2"/>
                </a:solidFill>
                <a:latin typeface="+mj-lt"/>
              </a:rPr>
              <a:t>/embed/MyDehO1IuG4" </a:t>
            </a:r>
            <a:r>
              <a:rPr lang="en-US" sz="1200" dirty="0" err="1">
                <a:solidFill>
                  <a:schemeClr val="bg2"/>
                </a:solidFill>
                <a:latin typeface="+mj-lt"/>
              </a:rPr>
              <a:t>allowfullscreen</a:t>
            </a:r>
            <a:r>
              <a:rPr lang="en-US" sz="1200" dirty="0">
                <a:solidFill>
                  <a:schemeClr val="bg2"/>
                </a:solidFill>
                <a:latin typeface="+mj-lt"/>
              </a:rPr>
              <a:t>&gt;&lt;/iframe&gt;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/>
            </a:pP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2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77A7-7FAD-784A-9E38-92EFD395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64450-8376-B242-8A1C-DBEB825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10CF-46EF-154C-B5C5-B55E3BCE3FF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D4B4AE-B982-D947-B909-660EB7215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6096000" cy="3276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933136C-F63B-C448-B467-D09B0D555B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998399"/>
            <a:ext cx="3925229" cy="41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906</TotalTime>
  <Words>1025</Words>
  <Application>Microsoft Macintosh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Hypertext</vt:lpstr>
      <vt:lpstr>Hyperlinks</vt:lpstr>
      <vt:lpstr>Hyperlinks Example</vt:lpstr>
      <vt:lpstr>Images</vt:lpstr>
      <vt:lpstr>Image sizing</vt:lpstr>
      <vt:lpstr>Image alignment</vt:lpstr>
      <vt:lpstr>Video &amp; Audio</vt:lpstr>
      <vt:lpstr>Media Example</vt:lpstr>
      <vt:lpstr>Lists</vt:lpstr>
      <vt:lpstr>List Formatting</vt:lpstr>
      <vt:lpstr>Tables</vt:lpstr>
      <vt:lpstr>Table Formatting</vt:lpstr>
      <vt:lpstr>Table Formatting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63</cp:revision>
  <cp:lastPrinted>2019-09-04T17:27:46Z</cp:lastPrinted>
  <dcterms:created xsi:type="dcterms:W3CDTF">2010-09-01T03:06:26Z</dcterms:created>
  <dcterms:modified xsi:type="dcterms:W3CDTF">2021-08-11T21:27:58Z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