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6" r:id="rId4"/>
    <p:sldId id="286" r:id="rId5"/>
    <p:sldId id="276" r:id="rId6"/>
    <p:sldId id="294" r:id="rId7"/>
    <p:sldId id="277" r:id="rId8"/>
    <p:sldId id="296" r:id="rId9"/>
    <p:sldId id="297" r:id="rId10"/>
    <p:sldId id="299" r:id="rId11"/>
    <p:sldId id="300" r:id="rId12"/>
    <p:sldId id="298" r:id="rId13"/>
    <p:sldId id="303" r:id="rId14"/>
    <p:sldId id="304" r:id="rId15"/>
    <p:sldId id="301" r:id="rId16"/>
    <p:sldId id="302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8"/>
    <p:restoredTop sz="94422"/>
  </p:normalViewPr>
  <p:slideViewPr>
    <p:cSldViewPr>
      <p:cViewPr varScale="1">
        <p:scale>
          <a:sx n="104" d="100"/>
          <a:sy n="104" d="100"/>
        </p:scale>
        <p:origin x="216" y="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72444A-F908-7146-A1E6-4E4045B219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57390E-1324-6D4E-862A-6EE7D3A84F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6970EB9-AE6B-C747-9B0C-142BECF6468D}" type="datetimeFigureOut">
              <a:rPr lang="en-US"/>
              <a:pPr>
                <a:defRPr/>
              </a:pPr>
              <a:t>8/11/21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F29AD-8A81-B742-870F-C04588E290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AA2E7-0534-BC40-A978-446962079A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EC23305-6083-9C4A-8201-2668DAE3CC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ADD04F1-722A-C944-9B2F-3070C28A99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DE3FB7E-97B2-2E42-AE75-D517EBCDDED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593D4879-CF86-4346-82CF-24EF10CD892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E78FD2E3-AF7A-1046-8602-A032A439768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9C4D5D73-5D8A-AF47-88B8-256578796B1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86C8151E-56AD-D648-96A4-0C2677A111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E52A33-1A03-DF41-824C-F69879B48E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676BCC8-D2A4-E543-9628-3FBFAECB6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CA51A4E2-B6C6-7045-93C4-34EEA167DF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2CB07C12-915C-A44E-A9B0-A60EE5B4F6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F9AA8-03E5-7A4F-B1F7-332E4C16C8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47CF45-B4C2-924E-9A06-C409F65571B1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38486EF-FF37-DA42-A563-79D31BC1C2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7168" y="609600"/>
            <a:ext cx="2199132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903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147CE6-F1DB-FA42-827C-B4BA2303C6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4C4445-3D4A-2741-ABF4-6C3EE99649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04FF00-EA4A-C34B-A1F8-506442170D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6C783-DA70-ED4F-8110-B52E7A9DCA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83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5E70BC-2F05-8947-93A4-F16564D189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617859-41B9-9341-8BB3-6F96BA013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0F2182-EF86-FF48-B0BD-D11FA363D2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C99C9-D7B8-E64E-A624-E1B239748B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04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1736D4-DD4F-084B-B4BD-E8F4C51B17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E0D93C-BAFD-C24E-BF1E-D0AF2EB816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8BEE48-3611-734D-8EA2-79D6A8745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4CA97-0694-A54A-81AB-64DE48D6B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4545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F34C1CE-BB85-9D4E-B390-3653816E2D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BD4567E-CA07-E048-A2C1-0B1C5CCF61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B5A9AA6-0013-C74B-A19B-395E9BFF02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EB034-10F2-B94D-92B6-E121118C54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3668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D1D21B-07CA-2649-AFA9-425CA85AF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7BE62A-6DF1-0F45-A9E6-E8868AECB5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2F53E1-4025-6343-AED0-7B00CE5E9D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10CF-46EF-154C-B5C5-B55E3BCE3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799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EF6B4A-61F0-B74A-82F4-B688B04BA3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B8CE47-454F-F040-8EFE-F1D304059D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1BA456-131A-1D41-93BA-FC8003F1E6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68C36-FBD0-F341-BE93-9131CB637C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569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CE6FBF-EE9B-0449-A40F-D00C196148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84224A-CC1C-B849-B04A-0D2274CF8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4A979-C019-A444-B255-51C4CD30D1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865F2-9DDB-6344-946C-833735B31E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931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FFFF20-9DA4-CF44-B9C7-031ACFCF86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54B862-607C-0C4A-8DFC-9F8C88E81C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921103-8372-C84A-BB6B-C481BDC2A4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D7329-C3F4-DE4F-9374-C94257942A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075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D01175C-D846-304A-BB0A-CC57B2A096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D0B6A4-8DFD-FC49-97E8-11E0439EBC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1A8826-BBD7-6645-B688-1ECEAEA05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1807D-E2CB-D941-86B2-0B23F12882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13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AB451C-44F6-754B-A2B1-40E3CE74FC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BD47436-DFE8-AD42-96B1-5C195DA810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F84380-43C3-5242-9844-89A31A8B0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865B1-6A44-4E46-BBF4-90943CE2AF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396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49ACBB6-D049-9749-88BE-D94DE21F6D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19CB15-9689-5A44-B472-CF4924DD5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A5F7EA-D79F-9541-B623-2479D61CD1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19135-A182-6841-A4EE-BE942BE87D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942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EEFB72-3E9D-8740-AFF6-375065526B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003739-5CE8-014D-BD9F-CFB43D955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B1CF0-3CAF-0940-B980-2F22057DC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F200F-0C6C-554B-BEF7-6FD211F263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602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501591-FC50-564E-8B7A-E6AF34D00B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123B06-41E2-D64B-9A7C-98F5AD0B6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C4F6C8-749F-A445-9597-75832B2C8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87056-CCF6-DE48-B922-152F5BB7B61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891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CAA6079-7963-6E4A-9EFE-E2E7B4877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CE41813-23B0-7045-8248-CF0FCA90DD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0D12ED3C-BCD3-014A-AC7F-6F07890B0B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74D9917B-AA2B-9D40-85BE-D03C7BD815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99D6DE23-F944-8D42-9ADD-7E8F337C65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499FB3B-EB2E-FE48-9683-EAAB2582A09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6978894E-D7E2-DF48-BDE7-DEA40BE4CD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C119AC-0357-ED43-873F-445A5D92C5B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AF3C9E5-BB3D-D641-B50E-C091C5042571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93D65A21-D704-994F-BFB2-B5403E6D501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19600"/>
            <a:ext cx="6477000" cy="12192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HTML and Web Pages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1DA965-2E5C-3F43-AB6F-3762C970C43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5486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i="1" baseline="30000" dirty="0">
                <a:latin typeface="Tw Cen MT Condensed Extra Bold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 edition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1BB6388E-E62F-384A-A296-C0C389CA0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BODY Styling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FD4420C-B0CC-0543-B9DB-5A75BF34F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when a </a:t>
            </a:r>
            <a:r>
              <a:rPr lang="en-US" altLang="en-US" sz="1600" dirty="0">
                <a:latin typeface="+mj-lt"/>
              </a:rPr>
              <a:t>style</a:t>
            </a:r>
            <a:r>
              <a:rPr lang="en-US" altLang="en-US" sz="1600" dirty="0"/>
              <a:t> property is assigned to the </a:t>
            </a:r>
            <a:r>
              <a:rPr lang="en-US" altLang="en-US" sz="1600" dirty="0">
                <a:latin typeface="+mj-lt"/>
              </a:rPr>
              <a:t>body</a:t>
            </a:r>
            <a:r>
              <a:rPr lang="en-US" altLang="en-US" sz="1600" dirty="0"/>
              <a:t> element, it applies to all elements embedded in the page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/>
          </a:p>
          <a:p>
            <a:pPr marL="915988" lvl="1" indent="0" eaLnBrk="1" hangingPunct="1">
              <a:lnSpc>
                <a:spcPct val="90000"/>
              </a:lnSpc>
              <a:buNone/>
            </a:pPr>
            <a:r>
              <a:rPr lang="en-US" sz="1400" dirty="0">
                <a:solidFill>
                  <a:schemeClr val="bg2"/>
                </a:solidFill>
                <a:latin typeface="+mj-lt"/>
              </a:rPr>
              <a:t>&lt;body style="color:darkblue"&gt; </a:t>
            </a:r>
          </a:p>
          <a:p>
            <a:pPr marL="915988" lvl="1" indent="0" eaLnBrk="1" hangingPunct="1">
              <a:lnSpc>
                <a:spcPct val="90000"/>
              </a:lnSpc>
              <a:buNone/>
            </a:pPr>
            <a:r>
              <a:rPr lang="en-US" sz="1400" dirty="0">
                <a:latin typeface="+mj-lt"/>
              </a:rPr>
              <a:t>  </a:t>
            </a:r>
            <a:r>
              <a:rPr lang="en-US" sz="1400" i="1" dirty="0">
                <a:latin typeface="+mj-lt"/>
              </a:rPr>
              <a:t>ENTIRE PAGE APPEARS IN DARK BLUE TEXT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1400" dirty="0">
                <a:solidFill>
                  <a:schemeClr val="bg2"/>
                </a:solidFill>
                <a:latin typeface="+mj-lt"/>
              </a:rPr>
              <a:t>	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&lt;/body&gt; </a:t>
            </a:r>
            <a:endParaRPr lang="en-US" altLang="en-US" sz="12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1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the </a:t>
            </a:r>
            <a:r>
              <a:rPr lang="en-US" altLang="en-US" sz="1600" dirty="0">
                <a:latin typeface="+mj-lt"/>
              </a:rPr>
              <a:t>background-color</a:t>
            </a:r>
            <a:r>
              <a:rPr lang="en-US" altLang="en-US" sz="1600" dirty="0"/>
              <a:t> property can also be set for the entire page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/>
          </a:p>
          <a:p>
            <a:pPr marL="915988" lvl="1" indent="0" eaLnBrk="1" hangingPunct="1">
              <a:lnSpc>
                <a:spcPct val="90000"/>
              </a:lnSpc>
              <a:buNone/>
            </a:pPr>
            <a:r>
              <a:rPr lang="en-US" sz="1400" dirty="0">
                <a:solidFill>
                  <a:schemeClr val="bg2"/>
                </a:solidFill>
                <a:latin typeface="Lucida Console" panose="020B0609040504020204" pitchFamily="49" charset="0"/>
              </a:rPr>
              <a:t>&lt;body style="background-color:lightgray"&gt; </a:t>
            </a:r>
          </a:p>
          <a:p>
            <a:pPr marL="915988" lvl="1" indent="0" eaLnBrk="1" hangingPunct="1">
              <a:lnSpc>
                <a:spcPct val="90000"/>
              </a:lnSpc>
              <a:buNone/>
            </a:pPr>
            <a:r>
              <a:rPr lang="en-US" sz="1400" dirty="0">
                <a:latin typeface="Lucida Console" panose="020B0609040504020204" pitchFamily="49" charset="0"/>
              </a:rPr>
              <a:t>  </a:t>
            </a:r>
            <a:r>
              <a:rPr lang="en-US" sz="1400" i="1" dirty="0">
                <a:latin typeface="Lucida Console" panose="020B0609040504020204" pitchFamily="49" charset="0"/>
              </a:rPr>
              <a:t>ENTIRE PAGE APPEARS WITH LIGHT GRAY BACKGROUND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1400" dirty="0">
                <a:solidFill>
                  <a:schemeClr val="bg2"/>
                </a:solidFill>
                <a:latin typeface="Lucida Console" panose="020B0609040504020204" pitchFamily="49" charset="0"/>
              </a:rPr>
              <a:t>	</a:t>
            </a:r>
            <a:r>
              <a:rPr lang="en-US" sz="1400" dirty="0">
                <a:solidFill>
                  <a:schemeClr val="bg2"/>
                </a:solidFill>
                <a:latin typeface="Lucida Console" panose="020B0609040504020204" pitchFamily="49" charset="0"/>
              </a:rPr>
              <a:t>&lt;/body&gt; </a:t>
            </a:r>
            <a:endParaRPr lang="en-US" altLang="en-US" sz="12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1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can set multiple properties in the same </a:t>
            </a:r>
            <a:r>
              <a:rPr lang="en-US" altLang="en-US" sz="1600" dirty="0">
                <a:latin typeface="Lucida Console" panose="020B0609040504020204" pitchFamily="49" charset="0"/>
              </a:rPr>
              <a:t>style</a:t>
            </a:r>
            <a:r>
              <a:rPr lang="en-US" altLang="en-US" sz="1600" dirty="0"/>
              <a:t> attribute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/>
          </a:p>
          <a:p>
            <a:pPr marL="915988" lvl="1" indent="0" eaLnBrk="1" hangingPunct="1">
              <a:lnSpc>
                <a:spcPct val="90000"/>
              </a:lnSpc>
              <a:buNone/>
            </a:pPr>
            <a:r>
              <a:rPr lang="en-US" sz="1400" dirty="0">
                <a:solidFill>
                  <a:schemeClr val="bg2"/>
                </a:solidFill>
                <a:latin typeface="Lucida Console" panose="020B0609040504020204" pitchFamily="49" charset="0"/>
              </a:rPr>
              <a:t>&lt;body style="background-color:gray; color:white"&gt; </a:t>
            </a:r>
          </a:p>
          <a:p>
            <a:pPr marL="915988" lvl="1" indent="0" eaLnBrk="1" hangingPunct="1">
              <a:lnSpc>
                <a:spcPct val="90000"/>
              </a:lnSpc>
              <a:buNone/>
            </a:pPr>
            <a:r>
              <a:rPr lang="en-US" sz="1400" dirty="0">
                <a:latin typeface="Lucida Console" panose="020B0609040504020204" pitchFamily="49" charset="0"/>
              </a:rPr>
              <a:t>  </a:t>
            </a:r>
            <a:r>
              <a:rPr lang="en-US" sz="1400" i="1" dirty="0">
                <a:latin typeface="Lucida Console" panose="020B0609040504020204" pitchFamily="49" charset="0"/>
              </a:rPr>
              <a:t>ENTIRE PAGE APPEARS WITH GRAY BACKGROUND, WHITE TEXT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1400" dirty="0">
                <a:solidFill>
                  <a:schemeClr val="bg2"/>
                </a:solidFill>
                <a:latin typeface="Lucida Console" panose="020B0609040504020204" pitchFamily="49" charset="0"/>
              </a:rPr>
              <a:t>	</a:t>
            </a:r>
            <a:r>
              <a:rPr lang="en-US" sz="1400" dirty="0">
                <a:solidFill>
                  <a:schemeClr val="bg2"/>
                </a:solidFill>
                <a:latin typeface="Lucida Console" panose="020B0609040504020204" pitchFamily="49" charset="0"/>
              </a:rPr>
              <a:t>&lt;/body&gt;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14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79D397-EE0C-A649-A12C-70CA115B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510CF-46EF-154C-B5C5-B55E3BCE3FF8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5249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1BB6388E-E62F-384A-A296-C0C389CA0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SPAN &amp; DIV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FD4420C-B0CC-0543-B9DB-5A75BF34F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in addition to </a:t>
            </a:r>
            <a:r>
              <a:rPr lang="en-US" altLang="en-US" sz="1600" dirty="0">
                <a:latin typeface="+mj-lt"/>
              </a:rPr>
              <a:t>p</a:t>
            </a:r>
            <a:r>
              <a:rPr lang="en-US" altLang="en-US" sz="1600" dirty="0"/>
              <a:t>, the </a:t>
            </a:r>
            <a:r>
              <a:rPr lang="en-US" altLang="en-US" sz="1600" dirty="0">
                <a:latin typeface="+mj-lt"/>
              </a:rPr>
              <a:t>span</a:t>
            </a:r>
            <a:r>
              <a:rPr lang="en-US" altLang="en-US" sz="1600" dirty="0"/>
              <a:t> and </a:t>
            </a:r>
            <a:r>
              <a:rPr lang="en-US" altLang="en-US" sz="1600" dirty="0">
                <a:latin typeface="+mj-lt"/>
              </a:rPr>
              <a:t>div</a:t>
            </a:r>
            <a:r>
              <a:rPr lang="en-US" altLang="en-US" sz="1600" dirty="0"/>
              <a:t> elements are useful for grouping text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/>
              <a:t>span specifies a short span of text embedded in a paragraph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/>
              <a:t>div specifies a page division which groups multiple elements together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latin typeface="+mj-lt"/>
              </a:rPr>
              <a:t>span</a:t>
            </a:r>
            <a:r>
              <a:rPr lang="en-US" altLang="en-US" sz="1600" dirty="0"/>
              <a:t> can be used to embedded colored words or phrases 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/>
          </a:p>
          <a:p>
            <a:r>
              <a:rPr lang="en-US" sz="1400" dirty="0">
                <a:latin typeface="Lucida Console" panose="020B0609040504020204" pitchFamily="49" charset="0"/>
              </a:rPr>
              <a:t>	</a:t>
            </a:r>
            <a:r>
              <a:rPr lang="en-US" sz="1400" dirty="0">
                <a:solidFill>
                  <a:schemeClr val="bg2"/>
                </a:solidFill>
                <a:latin typeface="Lucida Console" panose="020B0609040504020204" pitchFamily="49" charset="0"/>
              </a:rPr>
              <a:t>&lt;p&gt;</a:t>
            </a:r>
            <a:r>
              <a:rPr lang="en-US" sz="1400" dirty="0">
                <a:latin typeface="Lucida Console" panose="020B0609040504020204" pitchFamily="49" charset="0"/>
              </a:rPr>
              <a:t>Isn't this page </a:t>
            </a:r>
            <a:r>
              <a:rPr lang="en-US" sz="1400" dirty="0">
                <a:solidFill>
                  <a:schemeClr val="bg2"/>
                </a:solidFill>
                <a:latin typeface="Lucida Console" panose="020B0609040504020204" pitchFamily="49" charset="0"/>
              </a:rPr>
              <a:t>&lt;span style="color:red"&gt;</a:t>
            </a:r>
            <a:r>
              <a:rPr lang="en-US" sz="1400" dirty="0">
                <a:latin typeface="Lucida Console" panose="020B0609040504020204" pitchFamily="49" charset="0"/>
              </a:rPr>
              <a:t>colorful</a:t>
            </a:r>
            <a:r>
              <a:rPr lang="en-US" sz="1400" dirty="0">
                <a:solidFill>
                  <a:schemeClr val="bg2"/>
                </a:solidFill>
                <a:latin typeface="Lucida Console" panose="020B0609040504020204" pitchFamily="49" charset="0"/>
              </a:rPr>
              <a:t>&lt;/span&gt;</a:t>
            </a:r>
            <a:r>
              <a:rPr lang="en-US" sz="1400" dirty="0">
                <a:latin typeface="Lucida Console" panose="020B0609040504020204" pitchFamily="49" charset="0"/>
              </a:rPr>
              <a:t>?</a:t>
            </a:r>
            <a:r>
              <a:rPr lang="en-US" sz="1400" dirty="0">
                <a:solidFill>
                  <a:schemeClr val="bg2"/>
                </a:solidFill>
                <a:latin typeface="Lucida Console" panose="020B0609040504020204" pitchFamily="49" charset="0"/>
              </a:rPr>
              <a:t>&lt;/p&gt;</a:t>
            </a:r>
            <a:endParaRPr lang="en-US" dirty="0">
              <a:solidFill>
                <a:schemeClr val="bg2"/>
              </a:solidFill>
              <a:latin typeface="Lucida Console" panose="020B0609040504020204" pitchFamily="49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1200" dirty="0"/>
          </a:p>
          <a:p>
            <a:pPr eaLnBrk="1" hangingPunct="1">
              <a:lnSpc>
                <a:spcPct val="90000"/>
              </a:lnSpc>
            </a:pPr>
            <a:endParaRPr lang="en-US" altLang="en-US" sz="1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latin typeface="+mj-lt"/>
              </a:rPr>
              <a:t>div</a:t>
            </a:r>
            <a:r>
              <a:rPr lang="en-US" altLang="en-US" sz="1600" dirty="0"/>
              <a:t> can be used to group paragraphs and color them as one</a:t>
            </a:r>
          </a:p>
          <a:p>
            <a:endParaRPr lang="en-US" sz="1200" dirty="0">
              <a:latin typeface="Lucida Console" panose="020B0609040504020204" pitchFamily="49" charset="0"/>
            </a:endParaRPr>
          </a:p>
          <a:p>
            <a:pPr marL="857250" indent="-528638"/>
            <a:r>
              <a:rPr lang="en-US" sz="1400" dirty="0">
                <a:solidFill>
                  <a:schemeClr val="bg2"/>
                </a:solidFill>
                <a:latin typeface="Lucida Console" panose="020B0609040504020204" pitchFamily="49" charset="0"/>
              </a:rPr>
              <a:t>&lt;div style="color:white"&gt;</a:t>
            </a:r>
            <a:endParaRPr lang="en-US" dirty="0">
              <a:solidFill>
                <a:schemeClr val="bg2"/>
              </a:solidFill>
              <a:latin typeface="Lucida Console" panose="020B0609040504020204" pitchFamily="49" charset="0"/>
            </a:endParaRPr>
          </a:p>
          <a:p>
            <a:pPr marL="857250" indent="-528638"/>
            <a:r>
              <a:rPr lang="en-US" sz="1400" dirty="0">
                <a:solidFill>
                  <a:schemeClr val="bg2"/>
                </a:solidFill>
                <a:latin typeface="Lucida Console" panose="020B0609040504020204" pitchFamily="49" charset="0"/>
              </a:rPr>
              <a:t>  &lt;p&gt;   </a:t>
            </a:r>
            <a:endParaRPr lang="en-US" dirty="0">
              <a:solidFill>
                <a:schemeClr val="bg2"/>
              </a:solidFill>
              <a:latin typeface="Lucida Console" panose="020B0609040504020204" pitchFamily="49" charset="0"/>
            </a:endParaRPr>
          </a:p>
          <a:p>
            <a:pPr marL="857250" indent="-528638"/>
            <a:r>
              <a:rPr lang="en-US" sz="1400" dirty="0">
                <a:latin typeface="Lucida Console" panose="020B0609040504020204" pitchFamily="49" charset="0"/>
              </a:rPr>
              <a:t>    You can format multiple paragraphs at once by placing them </a:t>
            </a:r>
          </a:p>
          <a:p>
            <a:pPr marL="857250" indent="-528638"/>
            <a:r>
              <a:rPr lang="en-US" sz="1400" dirty="0">
                <a:latin typeface="Lucida Console" panose="020B0609040504020204" pitchFamily="49" charset="0"/>
              </a:rPr>
              <a:t>    inside a DIV and setting the STYLE attribute of the DIV. </a:t>
            </a:r>
            <a:endParaRPr lang="en-US" dirty="0">
              <a:latin typeface="Lucida Console" panose="020B0609040504020204" pitchFamily="49" charset="0"/>
            </a:endParaRPr>
          </a:p>
          <a:p>
            <a:pPr marL="857250" indent="-528638"/>
            <a:r>
              <a:rPr lang="en-US" sz="1400" dirty="0">
                <a:solidFill>
                  <a:schemeClr val="bg2"/>
                </a:solidFill>
                <a:latin typeface="Lucida Console" panose="020B0609040504020204" pitchFamily="49" charset="0"/>
              </a:rPr>
              <a:t>  &lt;/p&gt;</a:t>
            </a:r>
            <a:endParaRPr lang="en-US" dirty="0">
              <a:solidFill>
                <a:schemeClr val="bg2"/>
              </a:solidFill>
              <a:latin typeface="Lucida Console" panose="020B0609040504020204" pitchFamily="49" charset="0"/>
            </a:endParaRPr>
          </a:p>
          <a:p>
            <a:pPr marL="857250" indent="-528638"/>
            <a:r>
              <a:rPr lang="en-US" sz="1400" dirty="0">
                <a:solidFill>
                  <a:schemeClr val="bg2"/>
                </a:solidFill>
                <a:latin typeface="Lucida Console" panose="020B0609040504020204" pitchFamily="49" charset="0"/>
              </a:rPr>
              <a:t>  &lt;p&gt;</a:t>
            </a:r>
            <a:r>
              <a:rPr lang="en-US" sz="1400" dirty="0">
                <a:latin typeface="Lucida Console" panose="020B0609040504020204" pitchFamily="49" charset="0"/>
              </a:rPr>
              <a:t>Both of these paragraphs will have white text.</a:t>
            </a:r>
            <a:r>
              <a:rPr lang="en-US" sz="1400" dirty="0">
                <a:solidFill>
                  <a:schemeClr val="bg2"/>
                </a:solidFill>
                <a:latin typeface="Lucida Console" panose="020B0609040504020204" pitchFamily="49" charset="0"/>
              </a:rPr>
              <a:t>&lt;/p&gt;</a:t>
            </a:r>
            <a:endParaRPr lang="en-US" dirty="0">
              <a:solidFill>
                <a:schemeClr val="bg2"/>
              </a:solidFill>
              <a:latin typeface="Lucida Console" panose="020B0609040504020204" pitchFamily="49" charset="0"/>
            </a:endParaRPr>
          </a:p>
          <a:p>
            <a:pPr marL="857250" indent="-528638"/>
            <a:r>
              <a:rPr lang="en-US" sz="1400" dirty="0">
                <a:solidFill>
                  <a:schemeClr val="bg2"/>
                </a:solidFill>
                <a:latin typeface="Lucida Console" panose="020B0609040504020204" pitchFamily="49" charset="0"/>
              </a:rPr>
              <a:t>&lt;/div&gt;</a:t>
            </a:r>
            <a:endParaRPr lang="en-US" altLang="en-US" sz="1600" dirty="0">
              <a:solidFill>
                <a:schemeClr val="bg2"/>
              </a:solidFill>
              <a:latin typeface="Lucida Console" panose="020B0609040504020204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C88638-6AE6-4640-84F7-1B675B132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510CF-46EF-154C-B5C5-B55E3BCE3FF8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8934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1BB6388E-E62F-384A-A296-C0C389CA0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Color Styling Example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D38640-ED5A-6D49-A73B-743A13988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510CF-46EF-154C-B5C5-B55E3BCE3FF8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7ED0065-0079-3C43-B61F-64216FC2AC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2202" y="1499552"/>
            <a:ext cx="5491398" cy="50536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B216130-5BCE-DE41-9769-CDC22D15CC0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038599" y="914400"/>
            <a:ext cx="516318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6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1BB6388E-E62F-384A-A296-C0C389CA0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Font Styling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FD4420C-B0CC-0543-B9DB-5A75BF34F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8305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the </a:t>
            </a:r>
            <a:r>
              <a:rPr lang="en-US" altLang="en-US" sz="1600" dirty="0">
                <a:latin typeface="+mj-lt"/>
              </a:rPr>
              <a:t>font-family</a:t>
            </a:r>
            <a:r>
              <a:rPr lang="en-US" altLang="en-US" sz="1600" dirty="0"/>
              <a:t> property can override the default font typeface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/>
              <a:t>must specify the font name and its family (as a backup)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400" dirty="0"/>
          </a:p>
          <a:p>
            <a:pPr lvl="1" eaLnBrk="1" hangingPunct="1">
              <a:lnSpc>
                <a:spcPct val="90000"/>
              </a:lnSpc>
            </a:pPr>
            <a:endParaRPr lang="en-US" altLang="en-US" sz="1400" dirty="0"/>
          </a:p>
          <a:p>
            <a:pPr lvl="1" eaLnBrk="1" hangingPunct="1">
              <a:lnSpc>
                <a:spcPct val="90000"/>
              </a:lnSpc>
            </a:pPr>
            <a:endParaRPr lang="en-US" altLang="en-US" sz="1400" dirty="0"/>
          </a:p>
          <a:p>
            <a:pPr lvl="1" eaLnBrk="1" hangingPunct="1">
              <a:lnSpc>
                <a:spcPct val="90000"/>
              </a:lnSpc>
            </a:pPr>
            <a:endParaRPr lang="en-US" altLang="en-US" sz="1400" dirty="0"/>
          </a:p>
          <a:p>
            <a:pPr eaLnBrk="1" hangingPunct="1">
              <a:lnSpc>
                <a:spcPct val="90000"/>
              </a:lnSpc>
            </a:pPr>
            <a:endParaRPr lang="en-US" altLang="en-US" sz="1400" dirty="0"/>
          </a:p>
          <a:p>
            <a:pPr marL="457200" indent="-446088"/>
            <a:r>
              <a:rPr lang="en-US" sz="1400" dirty="0">
                <a:solidFill>
                  <a:schemeClr val="bg2"/>
                </a:solidFill>
                <a:latin typeface="+mj-lt"/>
              </a:rPr>
              <a:t>	&lt;p style="font-family:Helvetica, sans-serif"&gt;</a:t>
            </a:r>
          </a:p>
          <a:p>
            <a:pPr marL="457200" indent="-446088"/>
            <a:r>
              <a:rPr lang="en-US" sz="1400" dirty="0">
                <a:solidFill>
                  <a:schemeClr val="bg2"/>
                </a:solidFill>
                <a:latin typeface="+mj-lt"/>
              </a:rPr>
              <a:t>	  </a:t>
            </a:r>
            <a:r>
              <a:rPr lang="en-US" sz="1400" dirty="0">
                <a:latin typeface="+mj-lt"/>
              </a:rPr>
              <a:t>This text appears in Helvetica.</a:t>
            </a:r>
          </a:p>
          <a:p>
            <a:pPr marL="457200" indent="-446088"/>
            <a:r>
              <a:rPr lang="en-US" sz="1400" dirty="0">
                <a:solidFill>
                  <a:schemeClr val="bg2"/>
                </a:solidFill>
                <a:latin typeface="+mj-lt"/>
              </a:rPr>
              <a:t>	&lt;/p&gt;</a:t>
            </a:r>
          </a:p>
          <a:p>
            <a:pPr marL="457200" indent="-446088"/>
            <a:r>
              <a:rPr lang="en-US" sz="1400" dirty="0">
                <a:latin typeface="+mj-lt"/>
              </a:rPr>
              <a:t> </a:t>
            </a:r>
          </a:p>
          <a:p>
            <a:pPr marL="457200" indent="-446088"/>
            <a:r>
              <a:rPr lang="en-US" sz="1400" dirty="0">
                <a:solidFill>
                  <a:schemeClr val="bg2"/>
                </a:solidFill>
                <a:latin typeface="+mj-lt"/>
              </a:rPr>
              <a:t>   	&lt;p style="font-family:Times, serif"&gt;</a:t>
            </a:r>
            <a:r>
              <a:rPr lang="en-US" sz="1400" dirty="0">
                <a:latin typeface="+mj-lt"/>
              </a:rPr>
              <a:t>This text appears in Times.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&lt;/p&gt;</a:t>
            </a:r>
            <a:endParaRPr lang="en-US" altLang="en-US" sz="1400" dirty="0">
              <a:solidFill>
                <a:schemeClr val="bg2"/>
              </a:solidFill>
              <a:latin typeface="+mj-lt"/>
            </a:endParaRPr>
          </a:p>
          <a:p>
            <a:endParaRPr lang="en-US" altLang="en-US" sz="1400" dirty="0">
              <a:solidFill>
                <a:schemeClr val="bg2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the </a:t>
            </a:r>
            <a:r>
              <a:rPr lang="en-US" altLang="en-US" sz="1600" dirty="0">
                <a:latin typeface="+mj-lt"/>
              </a:rPr>
              <a:t>font-size</a:t>
            </a:r>
            <a:r>
              <a:rPr lang="en-US" altLang="en-US" sz="1600" dirty="0"/>
              <a:t> property can override the default size of the font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/>
              <a:t>can be absolute (in pixels) or relative to the current size (as percentage)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400" dirty="0"/>
          </a:p>
          <a:p>
            <a:pPr marL="457200" indent="-446088"/>
            <a:r>
              <a:rPr lang="en-US" sz="1400" dirty="0">
                <a:latin typeface="+mj-lt"/>
              </a:rPr>
              <a:t>	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&lt;span style="font-size:20px"&gt;</a:t>
            </a:r>
            <a:r>
              <a:rPr lang="en-US" sz="1400" dirty="0">
                <a:latin typeface="+mj-lt"/>
              </a:rPr>
              <a:t>This text appears 20 pixels tall.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&lt;/span&gt;</a:t>
            </a:r>
          </a:p>
          <a:p>
            <a:pPr marL="457200" indent="-446088"/>
            <a:r>
              <a:rPr lang="en-US" sz="1400" dirty="0">
                <a:latin typeface="+mj-lt"/>
              </a:rPr>
              <a:t>	</a:t>
            </a:r>
          </a:p>
          <a:p>
            <a:pPr marL="457200" indent="-446088"/>
            <a:r>
              <a:rPr lang="en-US" sz="1400" dirty="0">
                <a:latin typeface="+mj-lt"/>
              </a:rPr>
              <a:t>	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&lt;p style="font-size:150%"&gt;</a:t>
            </a:r>
            <a:r>
              <a:rPr lang="en-US" sz="1400" dirty="0">
                <a:latin typeface="+mj-lt"/>
              </a:rPr>
              <a:t>This text is 50% larger than normal.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&lt;/p&gt;</a:t>
            </a:r>
          </a:p>
          <a:p>
            <a:endParaRPr lang="en-US" dirty="0"/>
          </a:p>
          <a:p>
            <a:endParaRPr lang="en-US" altLang="en-US" sz="1400" dirty="0">
              <a:solidFill>
                <a:schemeClr val="bg2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7CC0A6-7A85-6F4D-9128-D0FABFD76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088" y="2057400"/>
            <a:ext cx="4511040" cy="914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932AE9-36D8-5D42-BCB1-0797D655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510CF-46EF-154C-B5C5-B55E3BCE3FF8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3552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1BB6388E-E62F-384A-A296-C0C389CA0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Font Styling Example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4E3EAF-F886-774B-B8FA-2342F11A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510CF-46EF-154C-B5C5-B55E3BCE3FF8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43CC894-C199-F941-BE35-C9E3889C4D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2286000"/>
            <a:ext cx="5715000" cy="42821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E4DA977-D729-6649-84A6-099731D5C19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428999" y="914400"/>
            <a:ext cx="583914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1BB6388E-E62F-384A-A296-C0C389CA0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Alignment Styling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FD4420C-B0CC-0543-B9DB-5A75BF34F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8458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the </a:t>
            </a:r>
            <a:r>
              <a:rPr lang="en-US" altLang="en-US" sz="1600" dirty="0">
                <a:latin typeface="+mj-lt"/>
              </a:rPr>
              <a:t>text-align</a:t>
            </a:r>
            <a:r>
              <a:rPr lang="en-US" altLang="en-US" sz="1600" dirty="0"/>
              <a:t> property can set the alignment of text elements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400" dirty="0"/>
          </a:p>
          <a:p>
            <a:pPr marL="457200" indent="-446088"/>
            <a:r>
              <a:rPr lang="en-US" sz="1400" dirty="0">
                <a:latin typeface="+mj-lt"/>
              </a:rPr>
              <a:t>	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&lt;h2 style="text-align:center"&gt;</a:t>
            </a:r>
            <a:r>
              <a:rPr lang="en-US" sz="1400" dirty="0">
                <a:latin typeface="+mj-lt"/>
              </a:rPr>
              <a:t>Centered Heading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&lt;/h2&gt;</a:t>
            </a:r>
          </a:p>
          <a:p>
            <a:pPr marL="457200" indent="-446088"/>
            <a:r>
              <a:rPr lang="en-US" sz="1400" dirty="0">
                <a:latin typeface="+mj-lt"/>
              </a:rPr>
              <a:t> </a:t>
            </a:r>
          </a:p>
          <a:p>
            <a:pPr marL="457200" indent="-446088"/>
            <a:r>
              <a:rPr lang="en-US" sz="1400" dirty="0">
                <a:latin typeface="+mj-lt"/>
              </a:rPr>
              <a:t>	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&lt;h2 style="text-align:right"&gt;</a:t>
            </a:r>
            <a:r>
              <a:rPr lang="en-US" sz="1400" dirty="0">
                <a:latin typeface="+mj-lt"/>
              </a:rPr>
              <a:t>Right-Justified Heading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&lt;/h2&gt;</a:t>
            </a:r>
          </a:p>
          <a:p>
            <a:pPr marL="457200" indent="-446088"/>
            <a:r>
              <a:rPr lang="en-US" sz="1400" dirty="0">
                <a:latin typeface="+mj-lt"/>
              </a:rPr>
              <a:t> </a:t>
            </a:r>
          </a:p>
          <a:p>
            <a:pPr marL="457200" indent="-446088"/>
            <a:r>
              <a:rPr lang="en-US" sz="1400" dirty="0">
                <a:latin typeface="+mj-lt"/>
              </a:rPr>
              <a:t>	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&lt;h2 style="text-align:justify"&gt;</a:t>
            </a:r>
            <a:r>
              <a:rPr lang="en-US" sz="1400" dirty="0">
                <a:latin typeface="+mj-lt"/>
              </a:rPr>
              <a:t>Left- and Right-Justified Heading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&lt;/h2&gt;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400" dirty="0"/>
          </a:p>
          <a:p>
            <a:pPr lvl="1" eaLnBrk="1" hangingPunct="1">
              <a:lnSpc>
                <a:spcPct val="90000"/>
              </a:lnSpc>
            </a:pPr>
            <a:endParaRPr lang="en-US" altLang="en-US" sz="1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the </a:t>
            </a:r>
            <a:r>
              <a:rPr lang="en-US" altLang="en-US" sz="1600" dirty="0">
                <a:latin typeface="Lucida Console" panose="020B0609040504020204" pitchFamily="49" charset="0"/>
              </a:rPr>
              <a:t>text-indent</a:t>
            </a:r>
            <a:r>
              <a:rPr lang="en-US" altLang="en-US" sz="1600" dirty="0"/>
              <a:t> property indents the first line of a paragraph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/>
          </a:p>
          <a:p>
            <a:pPr marL="457200" indent="-446088"/>
            <a:r>
              <a:rPr lang="en-US" sz="1400" dirty="0">
                <a:latin typeface="+mj-lt"/>
              </a:rPr>
              <a:t>	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&lt;p style="text-indent:10px"&gt;</a:t>
            </a:r>
            <a:r>
              <a:rPr lang="en-US" sz="1400" dirty="0">
                <a:latin typeface="+mj-lt"/>
              </a:rPr>
              <a:t>A paragraph with the 1st line indented...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&lt;/p&gt; </a:t>
            </a:r>
          </a:p>
          <a:p>
            <a:pPr marL="457200" indent="-446088"/>
            <a:endParaRPr lang="en-US" altLang="en-US" sz="1400" dirty="0">
              <a:solidFill>
                <a:schemeClr val="bg2"/>
              </a:solidFill>
              <a:latin typeface="+mj-lt"/>
            </a:endParaRPr>
          </a:p>
          <a:p>
            <a:pPr marL="457200" indent="-446088"/>
            <a:endParaRPr lang="en-US" altLang="en-US" sz="1400" dirty="0">
              <a:solidFill>
                <a:schemeClr val="bg2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the </a:t>
            </a:r>
            <a:r>
              <a:rPr lang="en-US" altLang="en-US" sz="1600" dirty="0">
                <a:latin typeface="Lucida Console" panose="020B0609040504020204" pitchFamily="49" charset="0"/>
              </a:rPr>
              <a:t>margin-left</a:t>
            </a:r>
            <a:r>
              <a:rPr lang="en-US" altLang="en-US" sz="1600" dirty="0"/>
              <a:t> and </a:t>
            </a:r>
            <a:r>
              <a:rPr lang="en-US" altLang="en-US" sz="1600" dirty="0">
                <a:latin typeface="Lucida Console" panose="020B0609040504020204" pitchFamily="49" charset="0"/>
              </a:rPr>
              <a:t>margin-right</a:t>
            </a:r>
            <a:r>
              <a:rPr lang="en-US" altLang="en-US" sz="1600" dirty="0"/>
              <a:t> properties indent the entire paragraph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400" dirty="0"/>
          </a:p>
          <a:p>
            <a:pPr marL="457200" indent="-446088"/>
            <a:r>
              <a:rPr lang="en-US" sz="1400" dirty="0">
                <a:latin typeface="+mj-lt"/>
              </a:rPr>
              <a:t>	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&lt;p style="margin-left:10px"&gt;</a:t>
            </a:r>
            <a:r>
              <a:rPr lang="en-US" sz="1400" dirty="0">
                <a:latin typeface="+mj-lt"/>
              </a:rPr>
              <a:t>A paragraph with all lines indented...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&lt;/p&gt;</a:t>
            </a:r>
          </a:p>
          <a:p>
            <a:pPr marL="457200" indent="-446088"/>
            <a:endParaRPr lang="en-US" dirty="0"/>
          </a:p>
          <a:p>
            <a:endParaRPr lang="en-US" altLang="en-US" sz="1400" dirty="0">
              <a:solidFill>
                <a:schemeClr val="bg2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EE4D3B-C2D5-0F4C-9B8E-167FC88F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510CF-46EF-154C-B5C5-B55E3BCE3FF8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8511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1BB6388E-E62F-384A-A296-C0C389CA0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Alignment Styling Example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7B667E-45C6-2C4D-A549-505549E37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510CF-46EF-154C-B5C5-B55E3BCE3FF8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78EADAA-BA24-7B4A-B6C9-0AC643F93D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1155388"/>
            <a:ext cx="2959735" cy="5568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AFCC25E-22E6-3F4C-8A1D-27E98AB356F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69335" y="1036638"/>
            <a:ext cx="4840158" cy="590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4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A5BFF5CE-AD5F-0F41-9D5A-A3122DDCAD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HTML &amp; Web Pages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16990243-B4B3-374E-9605-A665A36E3A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12192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a Web page is a text document that contains additional formatting information in the HyperText Markup Language (HTML)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HTML specifies formatting within a page using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tags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in its simplest form, a tag is a word or symbol surrounded by brackets (&lt;&gt;)</a:t>
            </a:r>
          </a:p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2413DC-24AE-3545-AE45-2008CBBD1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68C36-FBD0-F341-BE93-9131CB637C32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B15A7C-2FF8-B04E-B612-8B26994662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50546" y="2743200"/>
            <a:ext cx="5854065" cy="37738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42">
            <a:extLst>
              <a:ext uri="{FF2B5EF4-FFF2-40B4-BE49-F238E27FC236}">
                <a16:creationId xmlns:a16="http://schemas.microsoft.com/office/drawing/2014/main" id="{EC46553C-5522-8642-8B20-63F11E27C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HTML Tags</a:t>
            </a:r>
          </a:p>
        </p:txBody>
      </p:sp>
      <p:sp>
        <p:nvSpPr>
          <p:cNvPr id="19460" name="Rectangle 247">
            <a:extLst>
              <a:ext uri="{FF2B5EF4-FFF2-40B4-BE49-F238E27FC236}">
                <a16:creationId xmlns:a16="http://schemas.microsoft.com/office/drawing/2014/main" id="{FE7AF2E5-D470-DD45-9097-D9C814FFD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r>
              <a:rPr lang="en-US" sz="1600" dirty="0">
                <a:latin typeface="Verdana" charset="0"/>
                <a:ea typeface="+mn-ea"/>
              </a:rPr>
              <a:t>required tags in a Web page:</a:t>
            </a:r>
          </a:p>
          <a:p>
            <a:pPr marL="742950" lvl="1" indent="-285750" eaLnBrk="1" hangingPunct="1">
              <a:spcBef>
                <a:spcPct val="4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r>
              <a:rPr lang="en-US" sz="1400" dirty="0">
                <a:solidFill>
                  <a:srgbClr val="0099FF"/>
                </a:solidFill>
                <a:ea typeface="ＭＳ Ｐゴシック" charset="-128"/>
                <a:cs typeface="ＭＳ Ｐゴシック" charset="-128"/>
              </a:rPr>
              <a:t>&lt;!doctype html&gt;</a:t>
            </a:r>
            <a:r>
              <a:rPr lang="en-US" sz="1400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tells the browser this is a Web page</a:t>
            </a:r>
          </a:p>
          <a:p>
            <a:pPr marL="742950" lvl="1" indent="-285750" eaLnBrk="1" hangingPunct="1">
              <a:spcBef>
                <a:spcPct val="4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r>
              <a:rPr lang="en-US" sz="1400" dirty="0">
                <a:solidFill>
                  <a:srgbClr val="0099FF"/>
                </a:solidFill>
                <a:latin typeface="+mj-lt"/>
                <a:ea typeface="ＭＳ Ｐゴシック" charset="-128"/>
                <a:cs typeface="ＭＳ Ｐゴシック" charset="-128"/>
              </a:rPr>
              <a:t>&lt;html&gt;</a:t>
            </a:r>
            <a:r>
              <a:rPr lang="en-US" sz="1400" dirty="0"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and </a:t>
            </a:r>
            <a:r>
              <a:rPr lang="en-US" sz="1400" dirty="0">
                <a:solidFill>
                  <a:srgbClr val="0099FF"/>
                </a:solidFill>
                <a:latin typeface="+mj-lt"/>
                <a:ea typeface="ＭＳ Ｐゴシック" charset="-128"/>
                <a:cs typeface="ＭＳ Ｐゴシック" charset="-128"/>
              </a:rPr>
              <a:t>&lt;/html&gt;</a:t>
            </a:r>
            <a:r>
              <a:rPr lang="en-US" sz="1400" dirty="0"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enclose the entire HTML document</a:t>
            </a:r>
          </a:p>
          <a:p>
            <a:pPr marL="742950" lvl="1" indent="-285750" eaLnBrk="1" hangingPunct="1">
              <a:spcBef>
                <a:spcPct val="4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the </a:t>
            </a:r>
            <a:r>
              <a:rPr lang="en-US" sz="1400" dirty="0">
                <a:latin typeface="+mj-lt"/>
                <a:ea typeface="ＭＳ Ｐゴシック" charset="-128"/>
                <a:cs typeface="ＭＳ Ｐゴシック" charset="-128"/>
              </a:rPr>
              <a:t>head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 section (enclosed between </a:t>
            </a:r>
            <a:r>
              <a:rPr lang="en-US" sz="1400" dirty="0">
                <a:solidFill>
                  <a:srgbClr val="0099FF"/>
                </a:solidFill>
                <a:latin typeface="+mj-lt"/>
                <a:ea typeface="ＭＳ Ｐゴシック" charset="-128"/>
                <a:cs typeface="ＭＳ Ｐゴシック" charset="-128"/>
              </a:rPr>
              <a:t>&lt;head&gt;</a:t>
            </a:r>
            <a:r>
              <a:rPr lang="en-US" sz="1400" dirty="0"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and </a:t>
            </a:r>
            <a:r>
              <a:rPr lang="en-US" sz="1400" dirty="0">
                <a:solidFill>
                  <a:srgbClr val="0099FF"/>
                </a:solidFill>
                <a:latin typeface="+mj-lt"/>
                <a:ea typeface="ＭＳ Ｐゴシック" charset="-128"/>
                <a:cs typeface="ＭＳ Ｐゴシック" charset="-128"/>
              </a:rPr>
              <a:t>&lt;/head&gt;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) contains information that the browser uses to control the look of the page</a:t>
            </a:r>
          </a:p>
          <a:p>
            <a:pPr marL="1143000" lvl="2" indent="-228600" eaLnBrk="1" hangingPunct="1">
              <a:spcBef>
                <a:spcPct val="40000"/>
              </a:spcBef>
              <a:buClr>
                <a:schemeClr val="accent2"/>
              </a:buClr>
              <a:buSzPct val="65000"/>
              <a:buFont typeface="Wingdings" charset="2"/>
              <a:buChar char="p"/>
              <a:defRPr/>
            </a:pP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the </a:t>
            </a:r>
            <a:r>
              <a:rPr lang="en-US" sz="1400" dirty="0">
                <a:latin typeface="+mj-lt"/>
                <a:ea typeface="ＭＳ Ｐゴシック" charset="-128"/>
                <a:cs typeface="ＭＳ Ｐゴシック" charset="-128"/>
              </a:rPr>
              <a:t>head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 can contain a title for the browser window, enclosed between </a:t>
            </a:r>
            <a:r>
              <a:rPr lang="en-US" sz="1400" dirty="0">
                <a:solidFill>
                  <a:srgbClr val="0099FF"/>
                </a:solidFill>
                <a:latin typeface="+mj-lt"/>
                <a:ea typeface="ＭＳ Ｐゴシック" charset="-128"/>
                <a:cs typeface="ＭＳ Ｐゴシック" charset="-128"/>
              </a:rPr>
              <a:t>&lt;title&gt;</a:t>
            </a:r>
            <a:r>
              <a:rPr lang="en-US" sz="1400" dirty="0"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and </a:t>
            </a:r>
            <a:r>
              <a:rPr lang="en-US" sz="1400" dirty="0">
                <a:solidFill>
                  <a:srgbClr val="0099FF"/>
                </a:solidFill>
                <a:latin typeface="+mj-lt"/>
                <a:ea typeface="ＭＳ Ｐゴシック" charset="-128"/>
                <a:cs typeface="ＭＳ Ｐゴシック" charset="-128"/>
              </a:rPr>
              <a:t>&lt;/title&gt;</a:t>
            </a:r>
          </a:p>
          <a:p>
            <a:pPr marL="742950" lvl="1" indent="-285750" eaLnBrk="1" hangingPunct="1">
              <a:spcBef>
                <a:spcPct val="4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the </a:t>
            </a:r>
            <a:r>
              <a:rPr lang="en-US" sz="1400" dirty="0">
                <a:latin typeface="+mj-lt"/>
                <a:ea typeface="ＭＳ Ｐゴシック" charset="-128"/>
                <a:cs typeface="ＭＳ Ｐゴシック" charset="-128"/>
              </a:rPr>
              <a:t>body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 section (enclosed between </a:t>
            </a:r>
            <a:r>
              <a:rPr lang="en-US" sz="1400" dirty="0">
                <a:solidFill>
                  <a:srgbClr val="0099FF"/>
                </a:solidFill>
                <a:latin typeface="+mj-lt"/>
                <a:ea typeface="ＭＳ Ｐゴシック" charset="-128"/>
                <a:cs typeface="ＭＳ Ｐゴシック" charset="-128"/>
              </a:rPr>
              <a:t>&lt;body&gt;</a:t>
            </a:r>
            <a:r>
              <a:rPr lang="en-US" sz="1400" dirty="0"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and </a:t>
            </a:r>
            <a:r>
              <a:rPr lang="en-US" sz="1400" dirty="0">
                <a:solidFill>
                  <a:srgbClr val="0099FF"/>
                </a:solidFill>
                <a:latin typeface="+mj-lt"/>
                <a:ea typeface="ＭＳ Ｐゴシック" charset="-128"/>
                <a:cs typeface="ＭＳ Ｐゴシック" charset="-128"/>
              </a:rPr>
              <a:t>&lt;/body&gt;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) contains the text that will appear in the page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B7AD05-07DD-9F42-AC59-DF28AC447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510CF-46EF-154C-B5C5-B55E3BCE3FF8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E5F869C-CA5F-E842-B69D-881A2208C5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4191000"/>
            <a:ext cx="3321050" cy="1924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4540E5B-9DE5-E541-8260-D5FB4F7AB10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80420" y="3922218"/>
            <a:ext cx="4239895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5F2F2BD0-B621-D04C-9141-586A0D86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HTML Elements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D9C04E1-41C1-F54B-8168-60E09589F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22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r>
              <a:rPr lang="en-US" sz="1600" dirty="0">
                <a:latin typeface="Verdana" charset="0"/>
                <a:ea typeface="+mn-ea"/>
              </a:rPr>
              <a:t>tags and the text they enclose form an </a:t>
            </a:r>
            <a:r>
              <a:rPr lang="en-US" sz="1600" i="1" dirty="0">
                <a:latin typeface="Verdana" charset="0"/>
                <a:ea typeface="+mn-ea"/>
              </a:rPr>
              <a:t>HTML</a:t>
            </a:r>
            <a:r>
              <a:rPr lang="en-US" sz="1600" dirty="0">
                <a:latin typeface="Verdana" charset="0"/>
                <a:ea typeface="+mn-ea"/>
              </a:rPr>
              <a:t> </a:t>
            </a:r>
            <a:r>
              <a:rPr lang="en-US" sz="1600" i="1" dirty="0">
                <a:latin typeface="Verdana" charset="0"/>
                <a:ea typeface="+mn-ea"/>
              </a:rPr>
              <a:t>element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endParaRPr lang="en-US" sz="1600" i="1" dirty="0">
              <a:latin typeface="Verdana" charset="0"/>
              <a:ea typeface="+mn-ea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r>
              <a:rPr lang="en-US" sz="1400" dirty="0">
                <a:solidFill>
                  <a:srgbClr val="0099FF"/>
                </a:solidFill>
                <a:latin typeface="+mj-lt"/>
                <a:ea typeface="ＭＳ Ｐゴシック" charset="-128"/>
                <a:cs typeface="ＭＳ Ｐゴシック" charset="-128"/>
              </a:rPr>
              <a:t>&lt;title&gt; Title of the Page &lt;/title&gt;</a:t>
            </a:r>
            <a:r>
              <a:rPr lang="en-US" sz="1400" dirty="0">
                <a:latin typeface="+mj-lt"/>
                <a:ea typeface="ＭＳ Ｐゴシック" charset="-128"/>
                <a:cs typeface="ＭＳ Ｐゴシック" charset="-128"/>
              </a:rPr>
              <a:t>   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is a </a:t>
            </a:r>
            <a:r>
              <a:rPr lang="en-US" sz="1400" dirty="0">
                <a:latin typeface="+mj-lt"/>
                <a:ea typeface="ＭＳ Ｐゴシック" charset="-128"/>
                <a:cs typeface="ＭＳ Ｐゴシック" charset="-128"/>
              </a:rPr>
              <a:t>title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 element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endParaRPr lang="en-US" sz="1400" dirty="0">
              <a:latin typeface="Verdana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r>
              <a:rPr lang="en-US" sz="1400" dirty="0">
                <a:solidFill>
                  <a:srgbClr val="0099FF"/>
                </a:solidFill>
                <a:latin typeface="+mj-lt"/>
                <a:ea typeface="ＭＳ Ｐゴシック" charset="-128"/>
                <a:cs typeface="ＭＳ Ｐゴシック" charset="-128"/>
              </a:rPr>
              <a:t>&lt;head&gt;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r>
              <a:rPr lang="en-US" sz="1400" dirty="0">
                <a:solidFill>
                  <a:srgbClr val="0099FF"/>
                </a:solidFill>
                <a:latin typeface="+mj-lt"/>
                <a:ea typeface="ＭＳ Ｐゴシック" charset="-128"/>
                <a:cs typeface="ＭＳ Ｐゴシック" charset="-128"/>
              </a:rPr>
              <a:t>  &lt;title&gt; Title of the Page &lt;/title&gt;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r>
              <a:rPr lang="en-US" sz="1400" dirty="0">
                <a:solidFill>
                  <a:srgbClr val="0099FF"/>
                </a:solidFill>
                <a:latin typeface="+mj-lt"/>
                <a:ea typeface="ＭＳ Ｐゴシック" charset="-128"/>
                <a:cs typeface="ＭＳ Ｐゴシック" charset="-128"/>
              </a:rPr>
              <a:t>&lt;/head&gt;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r>
              <a:rPr lang="en-US" sz="1600" dirty="0">
                <a:solidFill>
                  <a:srgbClr val="0099FF"/>
                </a:solidFill>
                <a:latin typeface="Courier New" charset="0"/>
                <a:ea typeface="ＭＳ Ｐゴシック" charset="-128"/>
                <a:cs typeface="ＭＳ Ｐゴシック" charset="-128"/>
              </a:rPr>
              <a:t>			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is a </a:t>
            </a:r>
            <a:r>
              <a:rPr lang="en-US" sz="1400" dirty="0">
                <a:latin typeface="+mj-lt"/>
                <a:ea typeface="ＭＳ Ｐゴシック" charset="-128"/>
                <a:cs typeface="ＭＳ Ｐゴシック" charset="-128"/>
              </a:rPr>
              <a:t>head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 element (which contains a nested </a:t>
            </a:r>
            <a:r>
              <a:rPr lang="en-US" sz="1400" dirty="0">
                <a:latin typeface="+mj-lt"/>
                <a:ea typeface="ＭＳ Ｐゴシック" charset="-128"/>
                <a:cs typeface="ＭＳ Ｐゴシック" charset="-128"/>
              </a:rPr>
              <a:t>title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 element)</a:t>
            </a: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28050D4D-1B01-0D4E-9A26-E70591C24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114800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r>
              <a:rPr lang="en-US" sz="1600" dirty="0">
                <a:latin typeface="Verdana" charset="0"/>
                <a:ea typeface="+mn-ea"/>
              </a:rPr>
              <a:t>most HTML elements have opening and closing tags, but not all</a:t>
            </a:r>
            <a:endParaRPr lang="en-US" sz="1600" i="1" dirty="0">
              <a:latin typeface="Verdana" charset="0"/>
              <a:ea typeface="+mn-ea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endParaRPr lang="en-US" sz="1600" i="1" dirty="0">
              <a:latin typeface="Verdana" charset="0"/>
              <a:ea typeface="+mn-ea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r>
              <a:rPr lang="en-US" sz="1400" dirty="0">
                <a:solidFill>
                  <a:srgbClr val="0099FF"/>
                </a:solidFill>
                <a:latin typeface="+mj-lt"/>
                <a:ea typeface="ＭＳ Ｐゴシック" charset="-128"/>
                <a:cs typeface="ＭＳ Ｐゴシック" charset="-128"/>
              </a:rPr>
              <a:t>&lt;!-- </a:t>
            </a:r>
            <a:r>
              <a:rPr lang="en-US" sz="1400" dirty="0" err="1">
                <a:solidFill>
                  <a:srgbClr val="0099FF"/>
                </a:solidFill>
                <a:latin typeface="+mj-lt"/>
                <a:ea typeface="ＭＳ Ｐゴシック" charset="-128"/>
                <a:cs typeface="ＭＳ Ｐゴシック" charset="-128"/>
              </a:rPr>
              <a:t>simple.html</a:t>
            </a:r>
            <a:r>
              <a:rPr lang="en-US" sz="1400" dirty="0">
                <a:solidFill>
                  <a:srgbClr val="0099FF"/>
                </a:solidFill>
                <a:latin typeface="+mj-lt"/>
                <a:ea typeface="ＭＳ Ｐゴシック" charset="-128"/>
                <a:cs typeface="ＭＳ Ｐゴシック" charset="-128"/>
              </a:rPr>
              <a:t>      Dave Reed --</a:t>
            </a:r>
            <a:r>
              <a:rPr lang="en-US" sz="1400" dirty="0">
                <a:solidFill>
                  <a:srgbClr val="0099FF"/>
                </a:solidFill>
                <a:latin typeface="Courier New" charset="0"/>
                <a:ea typeface="ＭＳ Ｐゴシック" charset="-128"/>
                <a:cs typeface="ＭＳ Ｐゴシック" charset="-128"/>
              </a:rPr>
              <a:t>&gt;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   is a </a:t>
            </a:r>
            <a:r>
              <a:rPr lang="en-US" sz="1400" dirty="0">
                <a:latin typeface="+mj-lt"/>
                <a:ea typeface="ＭＳ Ｐゴシック" charset="-128"/>
                <a:cs typeface="ＭＳ Ｐゴシック" charset="-128"/>
              </a:rPr>
              <a:t>comment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 element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endParaRPr lang="en-US" sz="1400" dirty="0">
              <a:latin typeface="Verdana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a comment is ignored by the browser (it does not appear in the rendered page)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comments are used by the page developer to document page features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D175E4-58A1-5746-92E4-401866E5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510CF-46EF-154C-B5C5-B55E3BCE3FF8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1BB6388E-E62F-384A-A296-C0C389CA0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Text Layout &amp; Formatting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FD4420C-B0CC-0543-B9DB-5A75BF34F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extra white space (spaces, tabs and blank lines) is ignored by the browser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/>
              <a:t>this allows the browser to adjust the text to the window size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200" dirty="0"/>
          </a:p>
          <a:p>
            <a:pPr lvl="1" eaLnBrk="1" hangingPunct="1">
              <a:lnSpc>
                <a:spcPct val="90000"/>
              </a:lnSpc>
            </a:pPr>
            <a:endParaRPr lang="en-US" altLang="en-US" sz="1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you can control some of the text layout using HTML elements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/>
              <a:t>a </a:t>
            </a:r>
            <a:r>
              <a:rPr lang="en-US" altLang="en-US" sz="1400" dirty="0">
                <a:latin typeface="+mj-lt"/>
              </a:rPr>
              <a:t>paragraph</a:t>
            </a:r>
            <a:r>
              <a:rPr lang="en-US" altLang="en-US" sz="1400" dirty="0"/>
              <a:t> element (</a:t>
            </a: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</a:rPr>
              <a:t>&lt;p&gt;…&lt;/p&gt;</a:t>
            </a:r>
            <a:r>
              <a:rPr lang="en-US" altLang="en-US" sz="1400" dirty="0"/>
              <a:t>) specifies text surrounded by blank 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/>
              <a:t>a </a:t>
            </a:r>
            <a:r>
              <a:rPr lang="en-US" altLang="en-US" sz="1400" dirty="0">
                <a:latin typeface="+mj-lt"/>
              </a:rPr>
              <a:t>break</a:t>
            </a:r>
            <a:r>
              <a:rPr lang="en-US" altLang="en-US" sz="1400" dirty="0"/>
              <a:t> element (</a:t>
            </a: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</a:rPr>
              <a:t>&lt;br&gt;</a:t>
            </a:r>
            <a:r>
              <a:rPr lang="en-US" altLang="en-US" sz="1400" dirty="0"/>
              <a:t>) causes text to be displayed on a new 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/>
              <a:t>the </a:t>
            </a:r>
            <a:r>
              <a:rPr lang="en-US" altLang="en-US" sz="1400" dirty="0">
                <a:solidFill>
                  <a:srgbClr val="0099FF"/>
                </a:solidFill>
                <a:latin typeface="+mj-lt"/>
              </a:rPr>
              <a:t>&amp;nbsp;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/>
              <a:t>special symbol forces a space to appear in the text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400" dirty="0"/>
          </a:p>
          <a:p>
            <a:pPr lvl="1" eaLnBrk="1" hangingPunct="1">
              <a:lnSpc>
                <a:spcPct val="90000"/>
              </a:lnSpc>
            </a:pPr>
            <a:endParaRPr lang="en-US" altLang="en-US" sz="1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you can specify some text formatting using other HTML elements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/>
              <a:t>a </a:t>
            </a:r>
            <a:r>
              <a:rPr lang="en-US" altLang="en-US" sz="1400" dirty="0">
                <a:latin typeface="+mj-lt"/>
              </a:rPr>
              <a:t>b</a:t>
            </a:r>
            <a:r>
              <a:rPr lang="en-US" altLang="en-US" sz="1400" dirty="0"/>
              <a:t> element (</a:t>
            </a: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</a:rPr>
              <a:t>&lt;b&gt;…&lt;/b&gt;</a:t>
            </a:r>
            <a:r>
              <a:rPr lang="en-US" altLang="en-US" sz="1400" dirty="0"/>
              <a:t>) specifies </a:t>
            </a:r>
            <a:r>
              <a:rPr lang="en-US" altLang="en-US" sz="1400" b="1" dirty="0"/>
              <a:t>bold text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/>
              <a:t>an</a:t>
            </a: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 err="1">
                <a:latin typeface="+mj-lt"/>
              </a:rPr>
              <a:t>i</a:t>
            </a: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/>
              <a:t>element (</a:t>
            </a: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</a:rPr>
              <a:t>&lt;i&gt;…&lt;/i&gt;</a:t>
            </a:r>
            <a:r>
              <a:rPr lang="en-US" altLang="en-US" sz="1400" dirty="0"/>
              <a:t>) specifies </a:t>
            </a:r>
            <a:r>
              <a:rPr lang="en-US" altLang="en-US" sz="1400" i="1" dirty="0"/>
              <a:t>italicized text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/>
              <a:t>a </a:t>
            </a:r>
            <a:r>
              <a:rPr lang="en-US" altLang="en-US" sz="1400" dirty="0">
                <a:latin typeface="+mj-lt"/>
              </a:rPr>
              <a:t>u</a:t>
            </a:r>
            <a:r>
              <a:rPr lang="en-US" altLang="en-US" sz="1400" dirty="0"/>
              <a:t> element (</a:t>
            </a:r>
            <a:r>
              <a:rPr lang="en-US" altLang="en-US" sz="1400" dirty="0">
                <a:solidFill>
                  <a:srgbClr val="0099FF"/>
                </a:solidFill>
                <a:latin typeface="+mj-lt"/>
              </a:rPr>
              <a:t>&lt;u&gt;…&lt;/u&gt;</a:t>
            </a:r>
            <a:r>
              <a:rPr lang="en-US" altLang="en-US" sz="1400" dirty="0"/>
              <a:t>) specifies </a:t>
            </a:r>
            <a:r>
              <a:rPr lang="en-US" altLang="en-US" sz="1400" u="sng" dirty="0"/>
              <a:t>underlined text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/>
              <a:t>a </a:t>
            </a:r>
            <a:r>
              <a:rPr lang="en-US" altLang="en-US" sz="1400" dirty="0">
                <a:latin typeface="+mj-lt"/>
              </a:rPr>
              <a:t>sup</a:t>
            </a:r>
            <a:r>
              <a:rPr lang="en-US" altLang="en-US" sz="1400" dirty="0"/>
              <a:t> element (</a:t>
            </a: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</a:rPr>
              <a:t>&lt;sup&gt;…&lt;/sup&gt;</a:t>
            </a:r>
            <a:r>
              <a:rPr lang="en-US" altLang="en-US" sz="1400" dirty="0"/>
              <a:t>) specifies </a:t>
            </a:r>
            <a:r>
              <a:rPr lang="en-US" altLang="en-US" sz="1400" baseline="30000" dirty="0"/>
              <a:t>superscripted text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/>
              <a:t>a </a:t>
            </a:r>
            <a:r>
              <a:rPr lang="en-US" altLang="en-US" sz="1400" dirty="0">
                <a:latin typeface="+mj-lt"/>
              </a:rPr>
              <a:t>sub</a:t>
            </a:r>
            <a:r>
              <a:rPr lang="en-US" altLang="en-US" sz="1400" dirty="0"/>
              <a:t> element ( </a:t>
            </a: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</a:rPr>
              <a:t>&lt;sub&gt;…&lt;/sub&gt; </a:t>
            </a:r>
            <a:r>
              <a:rPr lang="en-US" altLang="en-US" sz="1400" dirty="0"/>
              <a:t>) specifies </a:t>
            </a:r>
            <a:r>
              <a:rPr lang="en-US" altLang="en-US" sz="1400" baseline="-25000" dirty="0"/>
              <a:t>superscripted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5C33DE-AF83-0F46-A57D-3CE58F6E7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510CF-46EF-154C-B5C5-B55E3BCE3FF8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1BB6388E-E62F-384A-A296-C0C389CA0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Layout &amp; Formatting Example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ABA491-5780-0B45-A636-9B9F09079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510CF-46EF-154C-B5C5-B55E3BCE3FF8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A4259FC-0FAF-B24B-8A9A-75FBF3FAF8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2430" y="1310004"/>
            <a:ext cx="4502784" cy="52431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A332ECA-8626-1D46-8DC2-41492943F2D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94860" y="2333307"/>
            <a:ext cx="4709160" cy="310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5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295F820B-A37C-C84F-B048-476C960AA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Sections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CC2FA0C-89EE-D549-85D8-EB07B1E24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/>
              <a:t>in a large document, it is useful to divide the text into sections and then provide each with a heading describing the content that follows</a:t>
            </a:r>
          </a:p>
          <a:p>
            <a:pPr eaLnBrk="1" hangingPunct="1"/>
            <a:endParaRPr lang="en-US" altLang="en-US" sz="1600" dirty="0"/>
          </a:p>
          <a:p>
            <a:pPr lvl="1" eaLnBrk="1" hangingPunct="1"/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</a:rPr>
              <a:t>&lt;h1&gt; … &lt;/h1&gt;</a:t>
            </a:r>
            <a:r>
              <a:rPr lang="en-US" altLang="en-US" sz="1400" dirty="0">
                <a:latin typeface="Lucida Console" panose="020B0609040504020204" pitchFamily="49" charset="0"/>
              </a:rPr>
              <a:t> </a:t>
            </a:r>
            <a:r>
              <a:rPr lang="en-US" altLang="en-US" sz="1400" dirty="0"/>
              <a:t>enclose a 	</a:t>
            </a:r>
            <a:r>
              <a:rPr lang="en-US" altLang="en-US" sz="4000" b="1" dirty="0">
                <a:latin typeface="Times" pitchFamily="2" charset="0"/>
              </a:rPr>
              <a:t>Top-level Heading </a:t>
            </a:r>
            <a:endParaRPr lang="en-US" altLang="en-US" sz="3600" b="1" dirty="0">
              <a:latin typeface="Times" pitchFamily="2" charset="0"/>
            </a:endParaRPr>
          </a:p>
          <a:p>
            <a:pPr lvl="1" eaLnBrk="1" hangingPunct="1"/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</a:rPr>
              <a:t>&lt;h2&gt; … &lt;/h2&gt;</a:t>
            </a:r>
            <a:r>
              <a:rPr lang="en-US" altLang="en-US" sz="1400" dirty="0">
                <a:latin typeface="Lucida Console" panose="020B0609040504020204" pitchFamily="49" charset="0"/>
              </a:rPr>
              <a:t> </a:t>
            </a:r>
            <a:r>
              <a:rPr lang="en-US" altLang="en-US" sz="1400" dirty="0"/>
              <a:t>enclose a 	</a:t>
            </a:r>
            <a:r>
              <a:rPr lang="en-US" altLang="en-US" sz="3400" b="1" dirty="0">
                <a:latin typeface="Times" pitchFamily="2" charset="0"/>
              </a:rPr>
              <a:t>Sub-heading</a:t>
            </a:r>
            <a:r>
              <a:rPr lang="en-US" altLang="en-US" sz="3600" dirty="0"/>
              <a:t> </a:t>
            </a:r>
          </a:p>
          <a:p>
            <a:pPr marL="857250" lvl="1" indent="0" eaLnBrk="1" hangingPunct="1">
              <a:buNone/>
            </a:pPr>
            <a:r>
              <a:rPr lang="en-US" altLang="en-US" sz="1400" dirty="0"/>
              <a:t>.</a:t>
            </a:r>
          </a:p>
          <a:p>
            <a:pPr marL="857250" lvl="1" indent="0" eaLnBrk="1" hangingPunct="1">
              <a:buNone/>
            </a:pPr>
            <a:r>
              <a:rPr lang="en-US" altLang="en-US" sz="1400" dirty="0"/>
              <a:t>.</a:t>
            </a:r>
          </a:p>
          <a:p>
            <a:pPr marL="857250" lvl="1" indent="0" eaLnBrk="1" hangingPunct="1">
              <a:buNone/>
            </a:pPr>
            <a:r>
              <a:rPr lang="en-US" altLang="en-US" sz="1400" dirty="0"/>
              <a:t>.</a:t>
            </a:r>
          </a:p>
          <a:p>
            <a:pPr marL="857250" lvl="1" indent="0" eaLnBrk="1" hangingPunct="1">
              <a:buNone/>
            </a:pPr>
            <a:endParaRPr lang="en-US" altLang="en-US" sz="1000" dirty="0">
              <a:solidFill>
                <a:srgbClr val="0099FF"/>
              </a:solidFill>
              <a:latin typeface="Lucida Console" panose="020B0609040504020204" pitchFamily="49" charset="0"/>
            </a:endParaRPr>
          </a:p>
          <a:p>
            <a:pPr lvl="1" eaLnBrk="1" hangingPunct="1"/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</a:rPr>
              <a:t>&lt;h6&gt; … &lt;/h6&gt;</a:t>
            </a:r>
            <a:r>
              <a:rPr lang="en-US" altLang="en-US" sz="1400" dirty="0">
                <a:latin typeface="Lucida Console" panose="020B0609040504020204" pitchFamily="49" charset="0"/>
              </a:rPr>
              <a:t> </a:t>
            </a:r>
            <a:r>
              <a:rPr lang="en-US" altLang="en-US" sz="1400" dirty="0"/>
              <a:t>enclose a  	</a:t>
            </a:r>
            <a:r>
              <a:rPr lang="en-US" altLang="en-US" sz="1400" b="1" dirty="0">
                <a:latin typeface="Times" pitchFamily="2" charset="0"/>
              </a:rPr>
              <a:t>Sub-sub-sub-sub-sub-heading</a:t>
            </a:r>
          </a:p>
          <a:p>
            <a:pPr lvl="1" eaLnBrk="1" hangingPunct="1"/>
            <a:endParaRPr lang="en-US" altLang="en-US" sz="1400" dirty="0"/>
          </a:p>
          <a:p>
            <a:pPr marL="457200" lvl="1" indent="0" eaLnBrk="1" hangingPunct="1">
              <a:buNone/>
            </a:pPr>
            <a:endParaRPr lang="en-US" altLang="en-US" sz="1400" dirty="0"/>
          </a:p>
          <a:p>
            <a:pPr eaLnBrk="1" hangingPunct="1"/>
            <a:r>
              <a:rPr lang="en-US" altLang="en-US" sz="1600" dirty="0"/>
              <a:t>the horizontal-rule element </a:t>
            </a:r>
            <a:r>
              <a:rPr lang="en-US" altLang="en-US" sz="1600" dirty="0">
                <a:solidFill>
                  <a:srgbClr val="0099FF"/>
                </a:solidFill>
                <a:latin typeface="Lucida Console" panose="020B0609040504020204" pitchFamily="49" charset="0"/>
              </a:rPr>
              <a:t>&lt;hr&gt;</a:t>
            </a:r>
            <a:r>
              <a:rPr lang="en-US" altLang="en-US" sz="1600" dirty="0">
                <a:latin typeface="Lucida Console" panose="020B0609040504020204" pitchFamily="49" charset="0"/>
              </a:rPr>
              <a:t> </a:t>
            </a:r>
            <a:r>
              <a:rPr lang="en-US" altLang="en-US" sz="1600" dirty="0"/>
              <a:t>draws a dividing line in the page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00FAFC-2953-F243-B06E-9539CD82B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510CF-46EF-154C-B5C5-B55E3BCE3FF8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295F820B-A37C-C84F-B048-476C960AA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Section Example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E94273-437E-7D49-8E30-D61BB35A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510CF-46EF-154C-B5C5-B55E3BCE3FF8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D57530C-7EA1-9741-9700-52E0D673D6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3466" y="1447800"/>
            <a:ext cx="5205334" cy="4800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1FFBA21-9C9A-374F-8E7C-B8210EB377B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88597" y="914400"/>
            <a:ext cx="435165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5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1BB6388E-E62F-384A-A296-C0C389CA0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Styling Elements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FD4420C-B0CC-0543-B9DB-5A75BF34F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Web browsers rely on user preferences when displaying a page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/>
              <a:t>each browser has a set of default (language, font, text size, color scheme), which can be reset by the user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/>
              <a:t>can override some of these defaults by adding STYLE attributes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200" dirty="0"/>
          </a:p>
          <a:p>
            <a:pPr lvl="1" eaLnBrk="1" hangingPunct="1">
              <a:lnSpc>
                <a:spcPct val="90000"/>
              </a:lnSpc>
            </a:pPr>
            <a:endParaRPr lang="en-US" altLang="en-US" sz="1200" dirty="0"/>
          </a:p>
          <a:p>
            <a:pPr lvl="1" eaLnBrk="1" hangingPunct="1">
              <a:lnSpc>
                <a:spcPct val="90000"/>
              </a:lnSpc>
            </a:pPr>
            <a:endParaRPr lang="en-US" altLang="en-US" sz="1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an </a:t>
            </a:r>
            <a:r>
              <a:rPr lang="en-US" altLang="en-US" sz="1600" i="1" dirty="0"/>
              <a:t>attribute</a:t>
            </a:r>
            <a:r>
              <a:rPr lang="en-US" altLang="en-US" sz="1600" dirty="0"/>
              <a:t> is qualifier that can be added to an element in its opening tag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/>
              <a:t>the </a:t>
            </a:r>
            <a:r>
              <a:rPr lang="en-US" altLang="en-US" sz="1400" dirty="0">
                <a:latin typeface="+mj-lt"/>
              </a:rPr>
              <a:t>style</a:t>
            </a:r>
            <a:r>
              <a:rPr lang="en-US" altLang="en-US" sz="1400" dirty="0"/>
              <a:t> attribute can be used to set style properties for an element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400" dirty="0"/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en-US" altLang="en-US" sz="1400" dirty="0">
                <a:latin typeface="+mj-lt"/>
              </a:rPr>
              <a:t>style="PROPERTY:VALUE"</a:t>
            </a:r>
          </a:p>
          <a:p>
            <a:pPr marL="914400" lvl="2" indent="0" eaLnBrk="1" hangingPunct="1">
              <a:lnSpc>
                <a:spcPct val="90000"/>
              </a:lnSpc>
              <a:buNone/>
            </a:pPr>
            <a:endParaRPr lang="en-US" altLang="en-US" sz="1200" dirty="0"/>
          </a:p>
          <a:p>
            <a:pPr lvl="1" eaLnBrk="1" hangingPunct="1">
              <a:lnSpc>
                <a:spcPct val="90000"/>
              </a:lnSpc>
            </a:pPr>
            <a:endParaRPr lang="en-US" altLang="en-US" sz="1400" dirty="0"/>
          </a:p>
          <a:p>
            <a:pPr lvl="1" eaLnBrk="1" hangingPunct="1">
              <a:lnSpc>
                <a:spcPct val="90000"/>
              </a:lnSpc>
            </a:pPr>
            <a:endParaRPr lang="en-US" altLang="en-US" sz="1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e.g., can change the text color for an element by setting the </a:t>
            </a:r>
            <a:r>
              <a:rPr lang="en-US" altLang="en-US" sz="1600" dirty="0">
                <a:latin typeface="+mj-lt"/>
              </a:rPr>
              <a:t>color</a:t>
            </a:r>
            <a:r>
              <a:rPr lang="en-US" altLang="en-US" sz="1600" dirty="0"/>
              <a:t> property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/>
          </a:p>
          <a:p>
            <a:pPr marL="915988" lvl="1" indent="0" eaLnBrk="1" hangingPunct="1">
              <a:lnSpc>
                <a:spcPct val="90000"/>
              </a:lnSpc>
              <a:buNone/>
            </a:pPr>
            <a:r>
              <a:rPr lang="en-US" sz="1400" dirty="0">
                <a:solidFill>
                  <a:schemeClr val="bg2"/>
                </a:solidFill>
                <a:latin typeface="+mj-lt"/>
              </a:rPr>
              <a:t>&lt;p style="color:red"&gt; </a:t>
            </a:r>
            <a:r>
              <a:rPr lang="en-US" sz="1400" dirty="0">
                <a:latin typeface="+mj-lt"/>
              </a:rPr>
              <a:t>Here is some red text. 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&lt;/p&gt; </a:t>
            </a:r>
            <a:endParaRPr lang="en-US" altLang="en-US" sz="1400" dirty="0">
              <a:solidFill>
                <a:schemeClr val="bg2"/>
              </a:solidFill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4068D9-DC42-4D4F-9147-C20A64DEA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510CF-46EF-154C-B5C5-B55E3BCE3FF8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9070142"/>
      </p:ext>
    </p:extLst>
  </p:cSld>
  <p:clrMapOvr>
    <a:masterClrMapping/>
  </p:clrMapOvr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995</TotalTime>
  <Words>1152</Words>
  <Application>Microsoft Macintosh PowerPoint</Application>
  <PresentationFormat>On-screen Show (4:3)</PresentationFormat>
  <Paragraphs>172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Courier New</vt:lpstr>
      <vt:lpstr>Lucida Console</vt:lpstr>
      <vt:lpstr>Times</vt:lpstr>
      <vt:lpstr>Tw Cen MT Condensed Extra Bold</vt:lpstr>
      <vt:lpstr>Verdana</vt:lpstr>
      <vt:lpstr>Wingdings</vt:lpstr>
      <vt:lpstr>Book3e</vt:lpstr>
      <vt:lpstr>Computer Science: Concepts &amp; Explorations 2nd edition  David Reed, Creighton University </vt:lpstr>
      <vt:lpstr>HTML &amp; Web Pages</vt:lpstr>
      <vt:lpstr>HTML Tags</vt:lpstr>
      <vt:lpstr>HTML Elements</vt:lpstr>
      <vt:lpstr>Text Layout &amp; Formatting</vt:lpstr>
      <vt:lpstr>Layout &amp; Formatting Example</vt:lpstr>
      <vt:lpstr>Sections</vt:lpstr>
      <vt:lpstr>Section Example</vt:lpstr>
      <vt:lpstr>Styling Elements</vt:lpstr>
      <vt:lpstr>BODY Styling</vt:lpstr>
      <vt:lpstr>SPAN &amp; DIV</vt:lpstr>
      <vt:lpstr>Color Styling Example</vt:lpstr>
      <vt:lpstr>Font Styling</vt:lpstr>
      <vt:lpstr>Font Styling Example</vt:lpstr>
      <vt:lpstr>Alignment Styling</vt:lpstr>
      <vt:lpstr>Alignment Styling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 W</cp:lastModifiedBy>
  <cp:revision>63</cp:revision>
  <cp:lastPrinted>2019-09-04T17:27:46Z</cp:lastPrinted>
  <dcterms:created xsi:type="dcterms:W3CDTF">2010-09-01T03:06:26Z</dcterms:created>
  <dcterms:modified xsi:type="dcterms:W3CDTF">2021-08-11T21:27:45Z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