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307" r:id="rId3"/>
    <p:sldId id="313" r:id="rId4"/>
    <p:sldId id="320" r:id="rId5"/>
    <p:sldId id="319" r:id="rId6"/>
    <p:sldId id="321" r:id="rId7"/>
    <p:sldId id="322" r:id="rId8"/>
    <p:sldId id="308" r:id="rId9"/>
    <p:sldId id="323" r:id="rId10"/>
    <p:sldId id="310" r:id="rId11"/>
    <p:sldId id="318" r:id="rId12"/>
    <p:sldId id="325" r:id="rId13"/>
    <p:sldId id="326" r:id="rId14"/>
    <p:sldId id="316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/>
    <p:restoredTop sz="94301"/>
  </p:normalViewPr>
  <p:slideViewPr>
    <p:cSldViewPr>
      <p:cViewPr varScale="1">
        <p:scale>
          <a:sx n="83" d="100"/>
          <a:sy n="83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565D8B8-6BA5-4F47-A666-B527B0D528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4836504-FE09-404D-903D-7C0360C0CB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4DFA77B-5960-B44E-B461-F23BDFD53D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27C8319-2339-C349-BD6E-3234F0A5FC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0281E95-8ECA-0442-814F-CC01ED7ADE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7C71ED3-AC60-CE4C-B196-41ED2A6DA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E01F3A-C03D-CE4A-9066-4BB496107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80774B6-DFEA-8842-AEAF-EC8D925E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7EACF40-0071-8640-891C-416C6254F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7FFE097-A6DB-2C47-9074-1FF34D77D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1444D-8B3D-2442-A23E-FC7AC65B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755597-F9A5-6140-AC4A-33C64CF9BFCB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D09841-78DB-814B-9454-A34A4F076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54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97B5E-E436-2145-B785-EB018617E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C9195-406C-754E-9EDD-355104692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804DC-E3E1-2E4E-A3C9-DEFC60C46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7044-B362-B541-A65A-D78A54760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8E3CC-B948-D248-BBBB-2F35E3DC8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1B3D7-E9B3-3B45-BB0D-6C4D214BF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91B502-0952-1442-A3D0-A087E193F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58CE-604D-864A-B068-946CAF26F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5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DAE08-6FC5-0741-8D17-0F8F16383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5F9D8-7453-6F41-94BD-1A277C297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22B37-7583-D944-A244-1871EDDDA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CF78-5093-B74A-939E-016915573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1C4E4D-7205-9746-843E-94DFFFA55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AF2C50-0B1E-7B43-8FBA-B31F36D27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654B77-A5FB-664B-BF3F-78EE987CE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CB38-1D80-4A4A-8019-CB2B3CD85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CC21E-684B-8C42-BA34-47E4E6BF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979FF-8B62-004D-BB8F-FC7755245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F64E3-E363-9E44-BB4B-AA8FB0ECE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421C-C07B-7A49-AD90-4428939E0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5CF1E-5AA3-4749-A285-43A3236ED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391E9-AE5E-254B-889F-E1AAFF4B6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9D63A-45A0-F24F-8D10-3C4934855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8AD6-39BE-0144-A682-B15090329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DF84B-9D39-1344-8037-ED4C5BC29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645B9-79F5-6849-A9AC-C1709936D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FEAB1-22F5-CB43-87A2-24285C77C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0561-EE3C-1F4A-A6FA-94A97B76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4646C8-BB68-864E-A685-6479DF94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295956-D043-554D-A317-63E1CB34C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F7EC07-F2B2-EC46-8644-E97BCADB0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9F57-A228-EB47-8E22-971D85BD7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5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E223DD-2BB3-D44F-9FD0-B5BD0A1A9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3192B1-870C-864C-9050-0C818E0A8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851FC8-AA58-2449-9061-E329CC0DF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3929-9E3B-E347-ABF9-53F1CC185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77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437E5E-158F-8046-9A74-8353B0461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D8E313-6B98-FF41-ADC1-7B40CD96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73157-8D6C-D94E-AB6F-F4E825664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01F0-0CC7-8243-B2E2-FDD49DBD0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55365-FC4F-174D-A0FB-86462D688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E6B72-4FFA-B24F-8774-1A7C4F508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918FD-3E5D-E14F-BEA4-8D13723C0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503A-F013-A246-840F-82C8B8906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06C09-1A2A-E442-B62D-7380F605A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28A72-E57D-BA4B-A031-331139356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C9CEE-18ED-E843-BB4F-A1C020B27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D207-9847-9144-88BA-5A25D5400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50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1ED83D-C7A3-E64F-921D-5F241B15C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0A5EBC-9FDB-E143-81B4-1ECCB1ADD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D05BF3E-E3B7-B243-B7F1-4FC1C1EFE5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B41024C-6F6A-A44D-95EA-30034A9318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171F845F-0D9D-104F-8218-F876E201E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AD42448-0816-D142-9554-322723F7279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076A7BD0-F38F-A54A-A397-3EAC4FD64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302AA6-D522-AB4C-BF2D-15475A4F07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A57385-C1DE-754E-853C-302465A4B25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psciconcepts.com/C9/rgb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2/26/Four_frames_from_Symptoms_in_schizophrenia.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226E6EF-6E82-C946-9366-A75DA45291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Inside Multimedia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FD8BD-D1F7-C347-9FEB-E5AD67650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64D9356-77A0-7442-B439-A52A2E82A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Color images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6EBE0EE-E720-8344-9BF5-F3B1BC355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87544"/>
            <a:ext cx="8382000" cy="178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for color images, can break each color into its red, green &amp; blue components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RGB value is a triple, listing the intensities of red, green &amp; blue on a 0-255 scale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256</a:t>
            </a:r>
            <a:r>
              <a:rPr lang="en-US" altLang="en-US" sz="1400" kern="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= 16,777.216 different color combinations can be represented</a:t>
            </a:r>
          </a:p>
          <a:p>
            <a:pPr lvl="1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each component requires 8 bits, so a total of 24 bits per pixel</a:t>
            </a:r>
            <a:endParaRPr lang="en-US" altLang="en-US" sz="900" kern="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color images require 3x storage of grayscale, 24x the storage of black-and-white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4E6BF-BACC-5D45-850C-ACFF8106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34" y="3501054"/>
            <a:ext cx="703653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F411E-C7D6-1D43-8637-D5891ABE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3270A3D-9D10-C444-9E7A-C55132646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34007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experiment with </a:t>
            </a:r>
            <a:r>
              <a:rPr lang="en-US" altLang="en-US" sz="1600" kern="0" dirty="0">
                <a:solidFill>
                  <a:srgbClr val="0070C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altLang="en-US" sz="1600" kern="0" dirty="0" err="1">
                <a:solidFill>
                  <a:srgbClr val="0070C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compsciconcepts.com</a:t>
            </a:r>
            <a:r>
              <a:rPr lang="en-US" altLang="en-US" sz="1600" kern="0" dirty="0">
                <a:solidFill>
                  <a:srgbClr val="0070C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/C9/</a:t>
            </a:r>
            <a:r>
              <a:rPr lang="en-US" altLang="en-US" sz="1600" kern="0" dirty="0" err="1">
                <a:solidFill>
                  <a:srgbClr val="0070C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rgb.html</a:t>
            </a:r>
            <a:endParaRPr lang="en-US" altLang="en-US" sz="1600" kern="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64D9356-77A0-7442-B439-A52A2E82A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Image compression</a:t>
            </a:r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47C36954-54A4-154F-A96C-37744A216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color bitmaps can be extremely large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12 megapixel image </a:t>
            </a:r>
            <a:r>
              <a:rPr lang="en-US" altLang="en-US" sz="1400" dirty="0">
                <a:sym typeface="Wingdings" pitchFamily="2" charset="2"/>
              </a:rPr>
              <a:t> 12 million pixels  36 MB of storage</a:t>
            </a: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common image formats implement various compression techniques to reduce storage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GIF (Graphics Interchange Format)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a </a:t>
            </a:r>
            <a:r>
              <a:rPr lang="en-US" altLang="en-US" sz="1400" i="1" dirty="0"/>
              <a:t>lossless</a:t>
            </a:r>
            <a:r>
              <a:rPr lang="en-US" altLang="en-US" sz="1400" dirty="0"/>
              <a:t> format, meaning no information is lost in the compression 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commonly used for precise pictures, such as line drawings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25-50% reduction possible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PNG(Portable Network Graphics)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more modern, lossless alternative to GIF - more colors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10-50% smaller than GIF (so 33-75% reduction from bitmap)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JPEG (Joint Photographic Experts Group)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a </a:t>
            </a:r>
            <a:r>
              <a:rPr lang="en-US" altLang="en-US" sz="1400" i="1" dirty="0"/>
              <a:t>lossy</a:t>
            </a:r>
            <a:r>
              <a:rPr lang="en-US" altLang="en-US" sz="1400" dirty="0"/>
              <a:t> format, so the compression is not fully reversible (but more efficient) 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commonly used for photographs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400" dirty="0"/>
              <a:t>90-95% reduction possible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1600" dirty="0"/>
              <a:t>image formats also embed metadata (date, location, source, …) in images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dirty="0"/>
              <a:t>can be useful for tasks such as organizing a photo gallery by data or geography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15A08-5BAE-F74B-90A3-3AEE8373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54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7EB7-CEFA-2447-95DC-8E23189A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Steganography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CE6B-8D96-8842-812D-B64C20AF3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an interesting side topic related to images is steganography</a:t>
            </a:r>
          </a:p>
          <a:p>
            <a:pPr marL="981075" lvl="1" indent="-352425">
              <a:buSzPct val="100000"/>
            </a:pPr>
            <a:r>
              <a:rPr lang="en-US" sz="1400" dirty="0"/>
              <a:t>the practice of hiding a secret message in plain sight (e.g., within another message or object)</a:t>
            </a:r>
          </a:p>
          <a:p>
            <a:pPr marL="809625" indent="-336550">
              <a:buSzPct val="100000"/>
              <a:buFont typeface="Wingdings" pitchFamily="2" charset="2"/>
              <a:buChar char="§"/>
            </a:pPr>
            <a:endParaRPr lang="en-US" sz="1400" dirty="0"/>
          </a:p>
          <a:p>
            <a:pPr marL="581025" indent="-352425">
              <a:buSzPct val="100000"/>
              <a:buFont typeface="+mj-lt"/>
              <a:buAutoNum type="arabicPeriod"/>
            </a:pPr>
            <a:r>
              <a:rPr lang="en-US" sz="1400" dirty="0"/>
              <a:t>Take your secret message an encode it as bits (using ASCII/Unicode codes):       </a:t>
            </a:r>
            <a:r>
              <a:rPr lang="en-US" sz="1600" dirty="0"/>
              <a:t>b</a:t>
            </a:r>
            <a:r>
              <a:rPr lang="en-US" sz="1600" baseline="-25000" dirty="0"/>
              <a:t>1</a:t>
            </a:r>
            <a:r>
              <a:rPr lang="en-US" sz="1600" dirty="0"/>
              <a:t> b</a:t>
            </a:r>
            <a:r>
              <a:rPr lang="en-US" sz="1600" baseline="-25000" dirty="0"/>
              <a:t>2</a:t>
            </a:r>
            <a:r>
              <a:rPr lang="en-US" sz="1600" dirty="0"/>
              <a:t> b</a:t>
            </a:r>
            <a:r>
              <a:rPr lang="en-US" sz="1600" baseline="-25000" dirty="0"/>
              <a:t>3</a:t>
            </a:r>
            <a:r>
              <a:rPr lang="en-US" sz="1600" dirty="0"/>
              <a:t> b</a:t>
            </a:r>
            <a:r>
              <a:rPr lang="en-US" sz="1600" baseline="-25000" dirty="0"/>
              <a:t>4</a:t>
            </a:r>
            <a:r>
              <a:rPr lang="en-US" sz="1600" dirty="0"/>
              <a:t> b</a:t>
            </a:r>
            <a:r>
              <a:rPr lang="en-US" sz="1600" baseline="-25000" dirty="0"/>
              <a:t>5</a:t>
            </a:r>
            <a:r>
              <a:rPr lang="en-US" sz="1600" dirty="0"/>
              <a:t> b</a:t>
            </a:r>
            <a:r>
              <a:rPr lang="en-US" sz="1600" baseline="-25000" dirty="0"/>
              <a:t>6</a:t>
            </a:r>
            <a:r>
              <a:rPr lang="en-US" sz="1600" dirty="0"/>
              <a:t> b</a:t>
            </a:r>
            <a:r>
              <a:rPr lang="en-US" sz="1600" baseline="-25000" dirty="0"/>
              <a:t>7</a:t>
            </a:r>
            <a:r>
              <a:rPr lang="en-US" sz="1600" dirty="0"/>
              <a:t> b</a:t>
            </a:r>
            <a:r>
              <a:rPr lang="en-US" sz="1600" baseline="-25000" dirty="0"/>
              <a:t>8</a:t>
            </a:r>
            <a:r>
              <a:rPr lang="en-US" sz="1600" dirty="0"/>
              <a:t> b</a:t>
            </a:r>
            <a:r>
              <a:rPr lang="en-US" sz="1600" baseline="-25000" dirty="0"/>
              <a:t>9</a:t>
            </a:r>
            <a:r>
              <a:rPr lang="en-US" sz="1600" dirty="0"/>
              <a:t> ...</a:t>
            </a:r>
            <a:r>
              <a:rPr lang="en-US" sz="1050" dirty="0"/>
              <a:t> </a:t>
            </a:r>
          </a:p>
          <a:p>
            <a:pPr marL="581025" indent="-352425">
              <a:buSzPct val="100000"/>
              <a:buFont typeface="+mj-lt"/>
              <a:buAutoNum type="arabicPeriod"/>
            </a:pPr>
            <a:r>
              <a:rPr lang="en-US" sz="1400" dirty="0"/>
              <a:t>Take an image and break it into its RGB pixels</a:t>
            </a:r>
            <a:r>
              <a:rPr lang="en-US" sz="1000" dirty="0"/>
              <a:t>:  </a:t>
            </a:r>
            <a:r>
              <a:rPr lang="en-US" sz="1400" dirty="0"/>
              <a:t>(R</a:t>
            </a:r>
            <a:r>
              <a:rPr lang="en-US" sz="1400" baseline="-25000" dirty="0"/>
              <a:t>1</a:t>
            </a:r>
            <a:r>
              <a:rPr lang="en-US" sz="1400" dirty="0"/>
              <a:t>,G</a:t>
            </a:r>
            <a:r>
              <a:rPr lang="en-US" sz="1400" baseline="-25000" dirty="0"/>
              <a:t>1</a:t>
            </a:r>
            <a:r>
              <a:rPr lang="en-US" sz="1400" dirty="0"/>
              <a:t>,B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  <a:r>
              <a:rPr lang="en-US" sz="1400" baseline="-25000" dirty="0"/>
              <a:t> </a:t>
            </a:r>
            <a:r>
              <a:rPr lang="en-US" sz="1400" dirty="0"/>
              <a:t>(R</a:t>
            </a:r>
            <a:r>
              <a:rPr lang="en-US" sz="1400" baseline="-25000" dirty="0"/>
              <a:t>2</a:t>
            </a:r>
            <a:r>
              <a:rPr lang="en-US" sz="1400" dirty="0"/>
              <a:t>,G</a:t>
            </a:r>
            <a:r>
              <a:rPr lang="en-US" sz="1400" baseline="-25000" dirty="0"/>
              <a:t>2</a:t>
            </a:r>
            <a:r>
              <a:rPr lang="en-US" sz="1400" dirty="0"/>
              <a:t>,B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  <a:r>
              <a:rPr lang="en-US" sz="1400" baseline="-25000" dirty="0"/>
              <a:t> </a:t>
            </a:r>
            <a:r>
              <a:rPr lang="en-US" sz="1400" dirty="0"/>
              <a:t>(R</a:t>
            </a:r>
            <a:r>
              <a:rPr lang="en-US" sz="1400" baseline="-25000" dirty="0"/>
              <a:t>3</a:t>
            </a:r>
            <a:r>
              <a:rPr lang="en-US" sz="1400" dirty="0"/>
              <a:t>,G</a:t>
            </a:r>
            <a:r>
              <a:rPr lang="en-US" sz="1400" baseline="-25000" dirty="0"/>
              <a:t>3</a:t>
            </a:r>
            <a:r>
              <a:rPr lang="en-US" sz="1400" dirty="0"/>
              <a:t>,B</a:t>
            </a:r>
            <a:r>
              <a:rPr lang="en-US" sz="1400" baseline="-25000" dirty="0"/>
              <a:t>3</a:t>
            </a:r>
            <a:r>
              <a:rPr lang="en-US" sz="1400" dirty="0"/>
              <a:t>) …</a:t>
            </a:r>
          </a:p>
          <a:p>
            <a:pPr marL="581025" indent="-352425">
              <a:buSzPct val="100000"/>
              <a:buFont typeface="+mj-lt"/>
              <a:buAutoNum type="arabicPeriod"/>
            </a:pPr>
            <a:r>
              <a:rPr lang="en-US" sz="1400" dirty="0"/>
              <a:t>For each bit b</a:t>
            </a:r>
            <a:r>
              <a:rPr lang="en-US" sz="1400" baseline="-25000" dirty="0"/>
              <a:t>i</a:t>
            </a:r>
            <a:r>
              <a:rPr lang="en-US" sz="1400" dirty="0"/>
              <a:t> in the message, possibly change the B</a:t>
            </a:r>
            <a:r>
              <a:rPr lang="en-US" sz="1400" baseline="-25000" dirty="0"/>
              <a:t>i</a:t>
            </a:r>
            <a:r>
              <a:rPr lang="en-US" sz="1400" dirty="0"/>
              <a:t> component of the corresponding pixel so that:</a:t>
            </a:r>
          </a:p>
          <a:p>
            <a:pPr marL="981075" lvl="1" indent="-352425"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if b</a:t>
            </a:r>
            <a:r>
              <a:rPr lang="en-US" sz="1400" baseline="-25000" dirty="0"/>
              <a:t>i</a:t>
            </a:r>
            <a:r>
              <a:rPr lang="en-US" sz="1400" dirty="0"/>
              <a:t> is even, then B</a:t>
            </a:r>
            <a:r>
              <a:rPr lang="en-US" sz="1400" baseline="-25000" dirty="0"/>
              <a:t>i</a:t>
            </a:r>
            <a:r>
              <a:rPr lang="en-US" sz="1400" dirty="0"/>
              <a:t> is also even (add 1 to B</a:t>
            </a:r>
            <a:r>
              <a:rPr lang="en-US" sz="1400" baseline="-25000" dirty="0"/>
              <a:t>i</a:t>
            </a:r>
            <a:r>
              <a:rPr lang="en-US" sz="1400" dirty="0"/>
              <a:t> if necessary)</a:t>
            </a:r>
          </a:p>
          <a:p>
            <a:pPr marL="981075" lvl="1" indent="-352425"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if b</a:t>
            </a:r>
            <a:r>
              <a:rPr lang="en-US" sz="1400" baseline="-25000" dirty="0"/>
              <a:t>i</a:t>
            </a:r>
            <a:r>
              <a:rPr lang="en-US" sz="1400" dirty="0"/>
              <a:t> is odd, then B</a:t>
            </a:r>
            <a:r>
              <a:rPr lang="en-US" sz="1400" baseline="-25000" dirty="0"/>
              <a:t>i</a:t>
            </a:r>
            <a:r>
              <a:rPr lang="en-US" sz="1400" dirty="0"/>
              <a:t> is also odd (add 1 to B</a:t>
            </a:r>
            <a:r>
              <a:rPr lang="en-US" sz="1400" baseline="-25000" dirty="0"/>
              <a:t>i</a:t>
            </a:r>
            <a:r>
              <a:rPr lang="en-US" sz="1400" dirty="0"/>
              <a:t> if necessary)</a:t>
            </a:r>
          </a:p>
          <a:p>
            <a:pPr marL="981075" lvl="1" indent="-352425">
              <a:buSzPct val="100000"/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981075" lvl="1" indent="-352425">
              <a:buSzPct val="100000"/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14288" indent="0">
              <a:buSzPct val="100000"/>
            </a:pPr>
            <a:r>
              <a:rPr lang="en-US" sz="1600" dirty="0"/>
              <a:t>the resulting image will look the same to the human eye</a:t>
            </a:r>
          </a:p>
          <a:p>
            <a:pPr marL="981075" lvl="1" indent="-352425">
              <a:buSzPct val="100000"/>
            </a:pPr>
            <a:r>
              <a:rPr lang="en-US" sz="1400" dirty="0"/>
              <a:t>e.g., most people can't distinguish between (20, 50, 100) and (20, 50, 101)</a:t>
            </a:r>
          </a:p>
          <a:p>
            <a:pPr marL="981075" lvl="1" indent="-352425">
              <a:buSzPct val="100000"/>
            </a:pPr>
            <a:endParaRPr lang="en-US" sz="1400" dirty="0"/>
          </a:p>
          <a:p>
            <a:pPr marL="14288" indent="0">
              <a:buSzPct val="100000"/>
            </a:pPr>
            <a:r>
              <a:rPr lang="en-US" sz="1600" dirty="0"/>
              <a:t>but, if you know to look, you can extract the message bits from the pixels</a:t>
            </a:r>
          </a:p>
          <a:p>
            <a:pPr marL="981075" lvl="1" indent="-352425">
              <a:buSzPct val="100000"/>
              <a:buFont typeface="+mj-lt"/>
              <a:buAutoNum type="arabicPeriod"/>
            </a:pPr>
            <a:endParaRPr lang="en-US" sz="1400" dirty="0"/>
          </a:p>
          <a:p>
            <a:pPr marL="581025" indent="-352425">
              <a:buSzPct val="100000"/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9D3B4-7EB1-054B-B26D-A93BD6D8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30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738E-75E1-C941-8249-381291EC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FE0A-2A0E-E846-A386-2445F5CF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9325"/>
          </a:xfrm>
        </p:spPr>
        <p:txBody>
          <a:bodyPr/>
          <a:lstStyle/>
          <a:p>
            <a:r>
              <a:rPr lang="en-US" sz="1600" dirty="0"/>
              <a:t>suppose the message starts with 'M' (whose ASCII value is 01001101)</a:t>
            </a:r>
          </a:p>
          <a:p>
            <a:r>
              <a:rPr lang="en-US" sz="1600" dirty="0"/>
              <a:t>and the image starts with pixels:</a:t>
            </a:r>
          </a:p>
          <a:p>
            <a:endParaRPr lang="en-US" sz="1600" dirty="0"/>
          </a:p>
          <a:p>
            <a:r>
              <a:rPr lang="en-US" sz="1100" dirty="0">
                <a:latin typeface="Lucida Console" panose="020B0609040504020204" pitchFamily="49" charset="0"/>
              </a:rPr>
              <a:t>(100,200,50) (100,200,50) (100,202,52) (98,203,53) (88,190,48) (88,188,47) (86,180,40) (80,160,43)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then, embed the message bits in the B components of the pixels:</a:t>
            </a:r>
          </a:p>
          <a:p>
            <a:endParaRPr lang="en-US" sz="1600" dirty="0"/>
          </a:p>
          <a:p>
            <a:r>
              <a:rPr lang="en-US" sz="1100" dirty="0">
                <a:latin typeface="Lucida Console" panose="020B0609040504020204" pitchFamily="49" charset="0"/>
              </a:rPr>
              <a:t>(100,200,50) (100,200,</a:t>
            </a:r>
            <a:r>
              <a:rPr lang="en-US" sz="1100" dirty="0">
                <a:solidFill>
                  <a:srgbClr val="FF0000"/>
                </a:solidFill>
                <a:latin typeface="Lucida Console" panose="020B0609040504020204" pitchFamily="49" charset="0"/>
              </a:rPr>
              <a:t>51</a:t>
            </a:r>
            <a:r>
              <a:rPr lang="en-US" sz="1100" dirty="0">
                <a:latin typeface="Lucida Console" panose="020B0609040504020204" pitchFamily="49" charset="0"/>
              </a:rPr>
              <a:t>) (100,202,52) (98,203,</a:t>
            </a:r>
            <a:r>
              <a:rPr lang="en-US" sz="1100" dirty="0">
                <a:solidFill>
                  <a:srgbClr val="FF0000"/>
                </a:solidFill>
                <a:latin typeface="Lucida Console" panose="020B0609040504020204" pitchFamily="49" charset="0"/>
              </a:rPr>
              <a:t>54</a:t>
            </a:r>
            <a:r>
              <a:rPr lang="en-US" sz="1100" dirty="0">
                <a:latin typeface="Lucida Console" panose="020B0609040504020204" pitchFamily="49" charset="0"/>
              </a:rPr>
              <a:t>) (88,190,</a:t>
            </a:r>
            <a:r>
              <a:rPr lang="en-US" sz="1100" dirty="0">
                <a:solidFill>
                  <a:srgbClr val="FF0000"/>
                </a:solidFill>
                <a:latin typeface="Lucida Console" panose="020B0609040504020204" pitchFamily="49" charset="0"/>
              </a:rPr>
              <a:t>49</a:t>
            </a:r>
            <a:r>
              <a:rPr lang="en-US" sz="1100" dirty="0">
                <a:latin typeface="Lucida Console" panose="020B0609040504020204" pitchFamily="49" charset="0"/>
              </a:rPr>
              <a:t>) (88,188,47) (86,180,40) (80,160,43)</a:t>
            </a:r>
          </a:p>
          <a:p>
            <a:endParaRPr lang="en-US" sz="1100" dirty="0">
              <a:latin typeface="Lucida Console" panose="020B0609040504020204" pitchFamily="49" charset="0"/>
            </a:endParaRPr>
          </a:p>
          <a:p>
            <a:endParaRPr lang="en-US" sz="1100" dirty="0">
              <a:latin typeface="Lucida Console" panose="020B0609040504020204" pitchFamily="49" charset="0"/>
            </a:endParaRPr>
          </a:p>
          <a:p>
            <a:r>
              <a:rPr lang="en-US" sz="1600" dirty="0"/>
              <a:t>to an unsuspecting viewer, the image will look normal</a:t>
            </a:r>
          </a:p>
          <a:p>
            <a:r>
              <a:rPr lang="en-US" sz="1600" dirty="0"/>
              <a:t>to a person who knows to look, the message bits can easily be extracted</a:t>
            </a:r>
          </a:p>
          <a:p>
            <a:endParaRPr lang="en-US" sz="1600" dirty="0"/>
          </a:p>
          <a:p>
            <a:r>
              <a:rPr lang="en-US" sz="1100" dirty="0">
                <a:latin typeface="Lucida Console" panose="020B0609040504020204" pitchFamily="49" charset="0"/>
              </a:rPr>
              <a:t>(100,200,50) (100,200,51) (100,202,52) (98,203,54) (88,190,49) (88,188,47) (86,180,40) (80,160,43)</a:t>
            </a:r>
          </a:p>
          <a:p>
            <a:r>
              <a:rPr lang="en-US" sz="1800" dirty="0"/>
              <a:t>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 </a:t>
            </a:r>
            <a:r>
              <a:rPr lang="en-US" sz="1800" dirty="0">
                <a:sym typeface="Symbol" pitchFamily="2" charset="2"/>
              </a:rPr>
              <a:t></a:t>
            </a:r>
            <a:r>
              <a:rPr lang="en-US" sz="1800" dirty="0"/>
              <a:t>          </a:t>
            </a:r>
            <a:r>
              <a:rPr lang="en-US" sz="1800" dirty="0">
                <a:sym typeface="Symbol" pitchFamily="2" charset="2"/>
              </a:rPr>
              <a:t></a:t>
            </a:r>
            <a:endParaRPr lang="en-US" sz="1800" dirty="0"/>
          </a:p>
          <a:p>
            <a:r>
              <a:rPr lang="en-US" sz="1600" dirty="0"/>
              <a:t>          0              1              0            0             1             1            0            1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D865-0C72-AD40-92D4-1D020644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6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CE1194E-C390-CD44-B591-6508D39A6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movies</a:t>
            </a:r>
          </a:p>
        </p:txBody>
      </p:sp>
      <p:sp>
        <p:nvSpPr>
          <p:cNvPr id="28674" name="Rectangle 4">
            <a:extLst>
              <a:ext uri="{FF2B5EF4-FFF2-40B4-BE49-F238E27FC236}">
                <a16:creationId xmlns:a16="http://schemas.microsoft.com/office/drawing/2014/main" id="{73A320B0-6D02-C94E-9801-237F1C4B5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51054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in principle, a movie is a sequence of images (frames) that are displayed in sequence to produce the effect of motion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typically, 24 frames/sec</a:t>
            </a:r>
          </a:p>
          <a:p>
            <a:pPr lvl="1" eaLnBrk="1" hangingPunct="1"/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MPEG or MP4 format uses a variety of techniques to compress video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individual frames use techniques similar to JPEG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since much of successive frames are same, need only store changes from frame to frame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elements of MPEG are included in the ATSC (Advanced Television Systems Committee) standard for digital TV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individual frames use techniques similar to JPEG</a:t>
            </a:r>
          </a:p>
          <a:p>
            <a:pPr lvl="1" eaLnBrk="1" hangingPunct="1"/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other related formats are DVD &amp; Blu-Ray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986D92-BBED-084F-9EDF-E44132470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799"/>
            <a:ext cx="142503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79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2AD68AE-F945-1E4E-829C-025B762C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563584"/>
            <a:ext cx="1524000" cy="45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D70C1-4FA1-6E43-9A09-C55F5674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21F2-4AD0-CA42-885E-5BB5AFEC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movies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B4D8-C773-7B4A-9FAA-E70894545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670810" cy="4267200"/>
          </a:xfrm>
        </p:spPr>
        <p:txBody>
          <a:bodyPr/>
          <a:lstStyle/>
          <a:p>
            <a:r>
              <a:rPr lang="en-US" sz="1600" dirty="0"/>
              <a:t>for a fun and creative exercise, make your own movies</a:t>
            </a:r>
          </a:p>
          <a:p>
            <a:endParaRPr lang="en-US" sz="1600" dirty="0"/>
          </a:p>
          <a:p>
            <a:r>
              <a:rPr lang="en-US" sz="1600" dirty="0"/>
              <a:t>each frame is "drawn" using characters from the keyboard</a:t>
            </a:r>
          </a:p>
          <a:p>
            <a:endParaRPr lang="en-US" sz="1600" dirty="0"/>
          </a:p>
          <a:p>
            <a:r>
              <a:rPr lang="en-US" sz="1600" dirty="0"/>
              <a:t>frames are separated using =====</a:t>
            </a:r>
          </a:p>
          <a:p>
            <a:endParaRPr lang="en-US" sz="1600" dirty="0"/>
          </a:p>
          <a:p>
            <a:r>
              <a:rPr lang="en-US" sz="1600" dirty="0"/>
              <a:t>the button will "play" the movie, 5 frames/second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1816C-103C-0648-B2A6-5CA79715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24A7C8-1381-014D-BE4A-BDF87A744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8010" y="1208723"/>
            <a:ext cx="5109210" cy="56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E9B6633-A262-934D-B1FE-503A797E7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Sounds</a:t>
            </a:r>
          </a:p>
        </p:txBody>
      </p:sp>
      <p:sp>
        <p:nvSpPr>
          <p:cNvPr id="24578" name="Rectangle 4">
            <a:extLst>
              <a:ext uri="{FF2B5EF4-FFF2-40B4-BE49-F238E27FC236}">
                <a16:creationId xmlns:a16="http://schemas.microsoft.com/office/drawing/2014/main" id="{8F16E176-68FF-FB4D-AB30-B9786E4C88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computers are capable of representing much more than numbers and text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complex data requires additional techniques and algorithms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EXAMPLE: representing sounds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sounds are inherently analog values with a specific amplitudes and frequencies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when sound waves reach your ear, they cause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your eardrum to vibrate, and your brain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interprets the vibration as sound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 telephones translate a waveform into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electrical signals, which are then sent over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a wire and 	converted back to sound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 phonographs interpret waveforms stored on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on grooves of a disk (similar to audio cassettes)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analog values cannot be reproduced exactly,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but this is not usually a problem since the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human ear is unlikely to notice small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inconsistencies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15A14D-54D6-9D41-A401-81502F628B76}"/>
              </a:ext>
            </a:extLst>
          </p:cNvPr>
          <p:cNvGrpSpPr/>
          <p:nvPr/>
        </p:nvGrpSpPr>
        <p:grpSpPr>
          <a:xfrm>
            <a:off x="6019800" y="2996588"/>
            <a:ext cx="2667000" cy="2925113"/>
            <a:chOff x="6096000" y="2971800"/>
            <a:chExt cx="2667000" cy="2925113"/>
          </a:xfrm>
        </p:grpSpPr>
        <p:pic>
          <p:nvPicPr>
            <p:cNvPr id="6" name="Picture 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36EC929-8510-4041-9A6B-648F4ABEC0F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971800"/>
              <a:ext cx="1771015" cy="292511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B6973E-DD01-DA40-998B-433CA5C6D181}"/>
                </a:ext>
              </a:extLst>
            </p:cNvPr>
            <p:cNvSpPr txBox="1"/>
            <p:nvPr/>
          </p:nvSpPr>
          <p:spPr>
            <a:xfrm>
              <a:off x="7867015" y="3200400"/>
              <a:ext cx="89598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tuning fork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violin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piano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waterfall</a:t>
              </a:r>
            </a:p>
            <a:p>
              <a:endParaRPr lang="en-US" sz="12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E316B-8C72-C44A-AE16-6BD302D0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CD1E588-E2BB-144D-9AD6-83429DAF2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Sounds (cont.)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B9F53698-0F8E-AB40-A88D-0C0EDD58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05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when analog recordings are repeatedly duplicated, small errors that were originally unnoticed begin to propagate</a:t>
            </a:r>
          </a:p>
          <a:p>
            <a:endParaRPr lang="en-US" altLang="en-US" sz="1600" dirty="0"/>
          </a:p>
          <a:p>
            <a:r>
              <a:rPr lang="en-US" altLang="en-US" sz="1600" dirty="0"/>
              <a:t>digital recordings can be reproduced exactly without any deterioration </a:t>
            </a:r>
          </a:p>
          <a:p>
            <a:r>
              <a:rPr lang="en-US" altLang="en-US" sz="1600" dirty="0"/>
              <a:t>     in sound quality</a:t>
            </a:r>
          </a:p>
          <a:p>
            <a:pPr lvl="1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en-US" sz="1400" dirty="0"/>
              <a:t>analog waveforms must be converted to a sequence of discrete values</a:t>
            </a:r>
          </a:p>
          <a:p>
            <a:pPr lvl="1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en-US" sz="1400" i="1" dirty="0"/>
              <a:t>digital sampling</a:t>
            </a:r>
            <a:r>
              <a:rPr lang="en-US" altLang="en-US" sz="1400" dirty="0"/>
              <a:t> is the process in which the amplitude of a wave is measured at regular intervals, and stored as discrete measurements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E492F-7355-D144-95A2-A3D884FA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AB09B1F-83A6-BE44-891F-1FD4E1D76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3609976"/>
            <a:ext cx="6248400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CD1E588-E2BB-144D-9AD6-83429DAF2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Sounds (cont.)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B9F53698-0F8E-AB40-A88D-0C0EDD58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95367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to play a digital recording, a music player must extract the numbers and reconstruct the analog waveform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E492F-7355-D144-95A2-A3D884FA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3BED6-BB54-F045-A29A-570C339D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11" y="2209800"/>
            <a:ext cx="5526177" cy="2988647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A09EE390-2EF4-0C4C-B3C9-20ED47B7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since there are gaps between measurements, the reconstruction will not be an exact reproduction of the original</a:t>
            </a:r>
          </a:p>
          <a:p>
            <a:pPr marL="742950" lvl="1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n-US" altLang="en-US" sz="1600" dirty="0"/>
              <a:t>CD takes 44,100 measurements/second, so gaps are small and the resulting sound is high-quality</a:t>
            </a:r>
          </a:p>
        </p:txBody>
      </p:sp>
    </p:spTree>
    <p:extLst>
      <p:ext uri="{BB962C8B-B14F-4D97-AF65-F5344CB8AC3E}">
        <p14:creationId xmlns:p14="http://schemas.microsoft.com/office/powerpoint/2010/main" val="20740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CD1E588-E2BB-144D-9AD6-83429DAF2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Sound compression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B9F53698-0F8E-AB40-A88D-0C0EDD58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05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CD-quality sound requires significant storage</a:t>
            </a:r>
          </a:p>
          <a:p>
            <a:endParaRPr lang="en-US" altLang="en-US" sz="1600" dirty="0"/>
          </a:p>
          <a:p>
            <a:r>
              <a:rPr lang="en-US" altLang="en-US" sz="1600" dirty="0"/>
              <a:t>consider a 3-minute, stereo recording (meaning two separate tracks)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assume each measurement is stored using 2 bytes</a:t>
            </a:r>
          </a:p>
          <a:p>
            <a:endParaRPr lang="en-US" altLang="en-US" sz="1600" dirty="0"/>
          </a:p>
          <a:p>
            <a:pPr algn="ctr"/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3 min x 60 sec/min x 2 tracks x 44,100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</a:rPr>
              <a:t>nums</a:t>
            </a: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/sec x 2 bytes/num = 31.752 MB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E492F-7355-D144-95A2-A3D884FA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91FB454-0F99-8C44-AF3C-E58A53F7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83855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since the typical music album contains 10-20 songs, CD storage requires:  </a:t>
            </a:r>
            <a:r>
              <a:rPr lang="en-US" altLang="en-US" sz="1600" dirty="0">
                <a:solidFill>
                  <a:srgbClr val="FF0000"/>
                </a:solidFill>
              </a:rPr>
              <a:t>317-634 MB of space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this will fit on a 700 MB disk, but would quickly overwhelm smartphones and portable music players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1878414-BF1E-854F-B2CF-2432B7D9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10646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also, file size makes downloading or streaming music problematic</a:t>
            </a:r>
          </a:p>
          <a:p>
            <a:endParaRPr lang="en-US" altLang="en-US" sz="1600" dirty="0"/>
          </a:p>
          <a:p>
            <a:r>
              <a:rPr lang="en-US" altLang="en-US" sz="1600" dirty="0"/>
              <a:t>4G wireless connection can typically download up to 1.5 MB/second</a:t>
            </a:r>
          </a:p>
          <a:p>
            <a:pPr marL="749300" indent="-276225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to download 3 min song: </a:t>
            </a:r>
            <a:r>
              <a:rPr lang="en-US" altLang="en-US" sz="1600" dirty="0">
                <a:solidFill>
                  <a:srgbClr val="FF0000"/>
                </a:solidFill>
              </a:rPr>
              <a:t>31.752 MB / 1.5 MB/sec = 21 seconds</a:t>
            </a:r>
            <a:endParaRPr lang="en-US" altLang="en-US" sz="1600" dirty="0"/>
          </a:p>
          <a:p>
            <a:pPr marL="749300" indent="-276225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to download 20 song album: </a:t>
            </a:r>
            <a:r>
              <a:rPr lang="en-US" altLang="en-US" sz="1600" dirty="0">
                <a:solidFill>
                  <a:srgbClr val="FF0000"/>
                </a:solidFill>
              </a:rPr>
              <a:t>634 MB / 1.5 MB/sec = 7 minutes</a:t>
            </a:r>
          </a:p>
          <a:p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020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CD1E588-E2BB-144D-9AD6-83429DAF2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Sound compression (cont.)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B9F53698-0F8E-AB40-A88D-0C0EDD58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26582"/>
            <a:ext cx="8305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fortunately, techniques have been developed to reduce file size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e.g., filter out sounds beyond the range of human hearing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e.g., recognize when one track masks another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e.g., possibly even simplify the waveform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altLang="en-US" sz="1600" dirty="0">
              <a:solidFill>
                <a:srgbClr val="FF0000"/>
              </a:solidFill>
            </a:endParaRP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buClr>
                <a:schemeClr val="bg2"/>
              </a:buClr>
            </a:pPr>
            <a:r>
              <a:rPr lang="en-US" altLang="en-US" sz="1600" dirty="0"/>
              <a:t>the MP3 format (introduced in 1993) uses techniques such as these to reduce file size by 75-95% 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3 minute song: </a:t>
            </a:r>
            <a:r>
              <a:rPr lang="en-US" altLang="en-US" sz="1600" dirty="0">
                <a:solidFill>
                  <a:srgbClr val="FF0000"/>
                </a:solidFill>
              </a:rPr>
              <a:t>31.752 x 0.05 = 1.6 MB = 1 second using G4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20 song album = </a:t>
            </a:r>
            <a:r>
              <a:rPr lang="en-US" altLang="en-US" sz="1600" dirty="0">
                <a:solidFill>
                  <a:srgbClr val="FF0000"/>
                </a:solidFill>
              </a:rPr>
              <a:t>634 MB x 0.05 = 31 MB = 20 seconds using G4</a:t>
            </a:r>
          </a:p>
          <a:p>
            <a:pPr>
              <a:buClr>
                <a:schemeClr val="bg2"/>
              </a:buClr>
            </a:pPr>
            <a:endParaRPr lang="en-US" altLang="en-US" sz="1600" dirty="0"/>
          </a:p>
          <a:p>
            <a:pPr>
              <a:buClr>
                <a:schemeClr val="bg2"/>
              </a:buClr>
            </a:pPr>
            <a:endParaRPr lang="en-US" altLang="en-US" sz="1600" dirty="0"/>
          </a:p>
          <a:p>
            <a:pPr>
              <a:buClr>
                <a:schemeClr val="bg2"/>
              </a:buClr>
            </a:pPr>
            <a:r>
              <a:rPr lang="en-US" altLang="en-US" sz="1600" dirty="0"/>
              <a:t>MP3 is a </a:t>
            </a:r>
            <a:r>
              <a:rPr lang="en-US" altLang="en-US" sz="1600" b="1" i="1" dirty="0"/>
              <a:t>lossy</a:t>
            </a:r>
            <a:r>
              <a:rPr lang="en-US" altLang="en-US" sz="1600" dirty="0"/>
              <a:t> format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to achieve that level of compression, it makes simplifications and loses some of the information in the waveform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en-US" sz="1600" dirty="0"/>
              <a:t>this results in lower sound quality when played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E492F-7355-D144-95A2-A3D884FA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0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9356-1EE5-7C4B-86DA-760A0E1C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the music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352C-56C6-004F-967C-27581A5E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0544"/>
          </a:xfrm>
        </p:spPr>
        <p:txBody>
          <a:bodyPr/>
          <a:lstStyle/>
          <a:p>
            <a:r>
              <a:rPr lang="en-US" sz="1600" dirty="0"/>
              <a:t>before the CD in 1982, music piracy was almost non-existent</a:t>
            </a:r>
          </a:p>
          <a:p>
            <a:pPr marL="809625" indent="-336550">
              <a:buSzPct val="100000"/>
              <a:buFont typeface="Wingdings" pitchFamily="2" charset="2"/>
              <a:buChar char="§"/>
            </a:pPr>
            <a:r>
              <a:rPr lang="en-US" sz="1600" dirty="0"/>
              <a:t>few people had the technology to copy a phonograph record</a:t>
            </a:r>
          </a:p>
          <a:p>
            <a:pPr marL="809625" indent="-336550">
              <a:buSzPct val="100000"/>
              <a:buFont typeface="Wingdings" pitchFamily="2" charset="2"/>
              <a:buChar char="§"/>
            </a:pPr>
            <a:r>
              <a:rPr lang="en-US" sz="1600" dirty="0"/>
              <a:t>recording a cassette was easy, but the sound quality was bad</a:t>
            </a:r>
          </a:p>
          <a:p>
            <a:pPr marL="809625" indent="-336550">
              <a:buSzPct val="100000"/>
              <a:buFont typeface="Wingdings" pitchFamily="2" charset="2"/>
              <a:buChar char="§"/>
            </a:pPr>
            <a:r>
              <a:rPr lang="en-US" sz="1600" dirty="0"/>
              <a:t>CDs changed the game</a:t>
            </a:r>
          </a:p>
          <a:p>
            <a:pPr marL="1209675" lvl="1" indent="-336550"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cheap devices for making perfect, digital copies were readily available</a:t>
            </a:r>
          </a:p>
          <a:p>
            <a:pPr marL="1209675" lvl="1" indent="-336550"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this panicked the music industry, led to MANY piracy prosecutions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32E00-6A35-744E-BC51-26FC7612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D749CB-21CE-E146-96EC-A063D55894E3}"/>
              </a:ext>
            </a:extLst>
          </p:cNvPr>
          <p:cNvSpPr txBox="1">
            <a:spLocks/>
          </p:cNvSpPr>
          <p:nvPr/>
        </p:nvSpPr>
        <p:spPr bwMode="auto">
          <a:xfrm>
            <a:off x="457200" y="4038600"/>
            <a:ext cx="441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before the MP3 format in 1993, streaming music was not feasible</a:t>
            </a:r>
          </a:p>
          <a:p>
            <a:pPr marL="809625" indent="-336550">
              <a:buSzPct val="100000"/>
              <a:buFont typeface="Wingdings" pitchFamily="2" charset="2"/>
              <a:buChar char="§"/>
            </a:pPr>
            <a:r>
              <a:rPr lang="en-US" sz="1600" kern="0" dirty="0"/>
              <a:t>now, phones &amp; portable players are the primary music source for many</a:t>
            </a:r>
          </a:p>
          <a:p>
            <a:pPr marL="809625" indent="-336550">
              <a:buSzPct val="100000"/>
              <a:buFont typeface="Wingdings" pitchFamily="2" charset="2"/>
              <a:buChar char="§"/>
            </a:pPr>
            <a:r>
              <a:rPr lang="en-US" sz="1600" kern="0" dirty="0"/>
              <a:t>other digital audio formats have followed, e.g., WAV, AIFF, M4P.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962FAEC-3798-924A-ACBC-0DACA3CB8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3997" y="3276600"/>
            <a:ext cx="32766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22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E4AA186-E701-5745-A249-CEB96514E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Images</a:t>
            </a:r>
          </a:p>
        </p:txBody>
      </p:sp>
      <p:sp>
        <p:nvSpPr>
          <p:cNvPr id="26626" name="Rectangle 4">
            <a:extLst>
              <a:ext uri="{FF2B5EF4-FFF2-40B4-BE49-F238E27FC236}">
                <a16:creationId xmlns:a16="http://schemas.microsoft.com/office/drawing/2014/main" id="{3A4312C1-9685-B94D-8A71-9C4589F46C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709002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like sound, images are inherently analog</a:t>
            </a:r>
          </a:p>
          <a:p>
            <a:pPr marL="4000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real-world colors come in an infinite variety of shades</a:t>
            </a:r>
          </a:p>
          <a:p>
            <a:pPr marL="4000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film photography creates an analog representation using light-sensitive chemicals</a:t>
            </a:r>
          </a:p>
          <a:p>
            <a:pPr marL="400050" lvl="1" eaLnBrk="1" hangingPunct="1"/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marL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like sound, techniques exist for digitizing images</a:t>
            </a:r>
          </a:p>
          <a:p>
            <a:pPr marL="4000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simplest involves partitioning the image into a grid of picture elements (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pixels)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and then converting each pixel into a bit pattern</a:t>
            </a:r>
          </a:p>
          <a:p>
            <a:pPr marL="4000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digital representation is known as 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bitmap</a:t>
            </a:r>
          </a:p>
          <a:p>
            <a:pPr marL="400050"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00050"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26629" name="Picture 9">
            <a:extLst>
              <a:ext uri="{FF2B5EF4-FFF2-40B4-BE49-F238E27FC236}">
                <a16:creationId xmlns:a16="http://schemas.microsoft.com/office/drawing/2014/main" id="{B97E8992-1DE7-654C-8823-8CCF27FC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652" y="3962400"/>
            <a:ext cx="519669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17005-091B-A543-BDA9-A3F09AC5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E4AA186-E701-5745-A249-CEB96514E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Image resolution</a:t>
            </a: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87B6E15A-7A10-1D4F-88A7-2D4ECBD2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25" y="1524000"/>
            <a:ext cx="8162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00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74295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i="1" dirty="0"/>
              <a:t>resolution</a:t>
            </a:r>
            <a:r>
              <a:rPr lang="en-US" altLang="en-US" sz="1600" dirty="0"/>
              <a:t> refers to the sharpness or clarity of an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bitmaps that are divided into smaller pixels will yield higher resolution images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left image is stored using 72 pixels per square inch, each subsequent image has half the resolution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C4A48-495B-8044-9AB0-2055E766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300" y="2854325"/>
            <a:ext cx="6749399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17005-091B-A543-BDA9-A3F09AC5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A534F8C-6A85-FB4D-8810-4351F7FA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24" y="5126050"/>
            <a:ext cx="8162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00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74295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this is a </a:t>
            </a:r>
            <a:r>
              <a:rPr lang="en-US" altLang="en-US" sz="1600" i="1" dirty="0"/>
              <a:t>grayscale</a:t>
            </a:r>
            <a:r>
              <a:rPr lang="en-US" altLang="en-US" sz="1600" dirty="0"/>
              <a:t>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each pixel is a shade of gray, somewhere between black and white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most image formats use 8 bits for a grayscale pixel </a:t>
            </a:r>
            <a:r>
              <a:rPr lang="en-US" altLang="en-US" sz="1400" dirty="0">
                <a:sym typeface="Wingdings" pitchFamily="2" charset="2"/>
              </a:rPr>
              <a:t> 256 shades of gray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>
                <a:sym typeface="Wingdings" pitchFamily="2" charset="2"/>
              </a:rPr>
              <a:t>as a result, grayscale requires 8x storage of black-and-white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1602</TotalTime>
  <Words>1558</Words>
  <Application>Microsoft Macintosh PowerPoint</Application>
  <PresentationFormat>On-screen Show (4:3)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Representing Sounds</vt:lpstr>
      <vt:lpstr>Representing Sounds (cont.)</vt:lpstr>
      <vt:lpstr>Representing Sounds (cont.)</vt:lpstr>
      <vt:lpstr>Sound compression</vt:lpstr>
      <vt:lpstr>Sound compression (cont.)</vt:lpstr>
      <vt:lpstr>Impact on the music industry</vt:lpstr>
      <vt:lpstr>Representing Images</vt:lpstr>
      <vt:lpstr>Image resolution</vt:lpstr>
      <vt:lpstr>Color images</vt:lpstr>
      <vt:lpstr>Image compression</vt:lpstr>
      <vt:lpstr>Steganography</vt:lpstr>
      <vt:lpstr>Example:</vt:lpstr>
      <vt:lpstr>Representing movies</vt:lpstr>
      <vt:lpstr>ASCII movies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70</cp:revision>
  <cp:lastPrinted>1601-01-01T00:00:00Z</cp:lastPrinted>
  <dcterms:created xsi:type="dcterms:W3CDTF">2010-08-31T05:42:27Z</dcterms:created>
  <dcterms:modified xsi:type="dcterms:W3CDTF">2022-04-04T21:58:39Z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