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99" r:id="rId3"/>
    <p:sldId id="317" r:id="rId4"/>
    <p:sldId id="300" r:id="rId5"/>
    <p:sldId id="301" r:id="rId6"/>
    <p:sldId id="319" r:id="rId7"/>
    <p:sldId id="302" r:id="rId8"/>
    <p:sldId id="303" r:id="rId9"/>
    <p:sldId id="304" r:id="rId10"/>
    <p:sldId id="315" r:id="rId11"/>
    <p:sldId id="31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565D8B8-6BA5-4F47-A666-B527B0D528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4836504-FE09-404D-903D-7C0360C0CB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4DFA77B-5960-B44E-B461-F23BDFD53D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27C8319-2339-C349-BD6E-3234F0A5FC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0281E95-8ECA-0442-814F-CC01ED7ADE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7C71ED3-AC60-CE4C-B196-41ED2A6DA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E01F3A-C03D-CE4A-9066-4BB496107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80774B6-DFEA-8842-AEAF-EC8D925E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7EACF40-0071-8640-891C-416C6254F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7FFE097-A6DB-2C47-9074-1FF34D77D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1444D-8B3D-2442-A23E-FC7AC65B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755597-F9A5-6140-AC4A-33C64CF9BFCB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9930B05-604A-E240-B063-98784A20C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54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97B5E-E436-2145-B785-EB018617E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C9195-406C-754E-9EDD-355104692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804DC-E3E1-2E4E-A3C9-DEFC60C46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7044-B362-B541-A65A-D78A54760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8E3CC-B948-D248-BBBB-2F35E3DC8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1B3D7-E9B3-3B45-BB0D-6C4D214BF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91B502-0952-1442-A3D0-A087E193F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58CE-604D-864A-B068-946CAF26F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5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DAE08-6FC5-0741-8D17-0F8F16383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5F9D8-7453-6F41-94BD-1A277C297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22B37-7583-D944-A244-1871EDDDA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CF78-5093-B74A-939E-016915573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1C4E4D-7205-9746-843E-94DFFFA55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AF2C50-0B1E-7B43-8FBA-B31F36D279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654B77-A5FB-664B-BF3F-78EE987CE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8CB38-1D80-4A4A-8019-CB2B3CD85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CC21E-684B-8C42-BA34-47E4E6BF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979FF-8B62-004D-BB8F-FC7755245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F64E3-E363-9E44-BB4B-AA8FB0ECE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421C-C07B-7A49-AD90-4428939E0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5CF1E-5AA3-4749-A285-43A3236ED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0391E9-AE5E-254B-889F-E1AAFF4B6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9D63A-45A0-F24F-8D10-3C4934855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8AD6-39BE-0144-A682-B15090329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DF84B-9D39-1344-8037-ED4C5BC29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645B9-79F5-6849-A9AC-C1709936D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FEAB1-22F5-CB43-87A2-24285C77C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0561-EE3C-1F4A-A6FA-94A97B76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4646C8-BB68-864E-A685-6479DF94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295956-D043-554D-A317-63E1CB34C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F7EC07-F2B2-EC46-8644-E97BCADB0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9F57-A228-EB47-8E22-971D85BD7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05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E223DD-2BB3-D44F-9FD0-B5BD0A1A9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3192B1-870C-864C-9050-0C818E0A8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851FC8-AA58-2449-9061-E329CC0DF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3929-9E3B-E347-ABF9-53F1CC185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77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437E5E-158F-8046-9A74-8353B0461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D8E313-6B98-FF41-ADC1-7B40CD96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73157-8D6C-D94E-AB6F-F4E825664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01F0-0CC7-8243-B2E2-FDD49DBD0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5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55365-FC4F-174D-A0FB-86462D688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E6B72-4FFA-B24F-8774-1A7C4F508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918FD-3E5D-E14F-BEA4-8D13723C0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A503A-F013-A246-840F-82C8B8906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1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06C09-1A2A-E442-B62D-7380F605A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28A72-E57D-BA4B-A031-331139356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C9CEE-18ED-E843-BB4F-A1C020B27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D207-9847-9144-88BA-5A25D5400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50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1ED83D-C7A3-E64F-921D-5F241B15C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0A5EBC-9FDB-E143-81B4-1ECCB1ADD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D05BF3E-E3B7-B243-B7F1-4FC1C1EFE5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B41024C-6F6A-A44D-95EA-30034A9318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171F845F-0D9D-104F-8218-F876E201E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AD42448-0816-D142-9554-322723F7279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076A7BD0-F38F-A54A-A397-3EAC4FD64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302AA6-D522-AB4C-BF2D-15475A4F07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A57385-C1DE-754E-853C-302465A4B25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226E6EF-6E82-C946-9366-A75DA45291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Inside the Data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811935-6A6B-F94D-B072-9785A339A7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B8D4045-505B-9E4B-993B-EF7CAEC30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Text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063317C3-E2CF-DF4F-9E32-CD8C70BDA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strings can be represented as sequences of ASCII/Unicode codes, one for each character in the string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BC5EB418-900A-6343-B2F1-76B94AFD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specific programs may store additional information along with the ASCII codes</a:t>
            </a:r>
          </a:p>
          <a:p>
            <a:pPr lvl="1" eaLnBrk="1" hangingPunct="1"/>
            <a:r>
              <a:rPr lang="en-US" altLang="en-US" sz="1400" dirty="0"/>
              <a:t>e.g. programming languages will often store the number of characters along with the ASCII/Unicode codes</a:t>
            </a:r>
          </a:p>
          <a:p>
            <a:pPr lvl="1" eaLnBrk="1" hangingPunct="1"/>
            <a:r>
              <a:rPr lang="en-US" altLang="en-US" sz="1400" dirty="0"/>
              <a:t>e.g., word processing programs will insert special character symbols to denote formatting (analogous to HTML tags in a Web page)</a:t>
            </a:r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01D978CA-E3B1-F94A-8DD9-2C546AB21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2514600"/>
            <a:ext cx="6934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D770F-002B-2744-95CF-3477B386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68F4D33-885B-2348-9939-513D86B0E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Distinguishing Data Types</a:t>
            </a:r>
          </a:p>
        </p:txBody>
      </p:sp>
      <p:sp>
        <p:nvSpPr>
          <p:cNvPr id="29698" name="Rectangle 4">
            <a:extLst>
              <a:ext uri="{FF2B5EF4-FFF2-40B4-BE49-F238E27FC236}">
                <a16:creationId xmlns:a16="http://schemas.microsoft.com/office/drawing/2014/main" id="{CB84F840-6831-6D47-9C2D-DDF3FBF307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1371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how does a computer know what type of value is stored in a particular piece of memory?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short answer: it doesn't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when a program stores data in memory, it must store additional information as to what type of data the bit pattern represents</a:t>
            </a:r>
          </a:p>
          <a:p>
            <a:pPr lvl="2" eaLnBrk="1" hangingPunct="1"/>
            <a:endParaRPr lang="en-US" altLang="en-US" sz="9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thus, the same bit pattern might represent different values in different contexts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3B0D6-3490-E543-AEC5-34092C81B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E936A1-1402-5245-A443-A278F044F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4500" y="3172246"/>
            <a:ext cx="5715000" cy="3761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1C06861-C3F5-024F-8AAC-CF5F90F9B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Analog vs. Digital</a:t>
            </a:r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DE1834C3-1BB1-5E45-86A7-43FFC9AFB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there are two ways data can be stored electronically </a:t>
            </a: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analog</a:t>
            </a:r>
            <a:r>
              <a:rPr lang="en-US" altLang="en-US" sz="1400" dirty="0">
                <a:ea typeface="ＭＳ Ｐゴシック" panose="020B0600070205080204" pitchFamily="34" charset="-128"/>
              </a:rPr>
              <a:t> values represent data in a way that is analogous to real life </a:t>
            </a:r>
          </a:p>
          <a:p>
            <a:pPr marL="1219200" lvl="2" indent="-304800" eaLnBrk="1" hangingPunct="1">
              <a:buFont typeface="Wingdings" pitchFamily="2" charset="2"/>
              <a:buChar char="n"/>
            </a:pPr>
            <a:r>
              <a:rPr lang="en-US" altLang="en-US" sz="1400" dirty="0">
                <a:ea typeface="ＭＳ Ｐゴシック" panose="020B0600070205080204" pitchFamily="34" charset="-128"/>
              </a:rPr>
              <a:t>signals can vary continuously across an infinite range of values </a:t>
            </a:r>
          </a:p>
          <a:p>
            <a:pPr marL="762000" lvl="1" indent="-304800" eaLnBrk="1" hangingPunct="1"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digital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values utilize only a finite set of values </a:t>
            </a:r>
          </a:p>
          <a:p>
            <a:pPr marL="914400" lvl="2" indent="0" eaLnBrk="1" hangingPunct="1"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703CB-AA0F-4449-96B4-47B69E37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776C6-F6FD-B94E-A3EB-A42D7ABA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2694542"/>
            <a:ext cx="58166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1C06861-C3F5-024F-8AAC-CF5F90F9B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Analog/Digital Tradeoffs</a:t>
            </a:r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DE1834C3-1BB1-5E45-86A7-43FFC9AFB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major tradeoff between analog and digital is variability vs. reproducibility</a:t>
            </a: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analog allows for a (potentially) infinite number of unique signals, but they are harder to reproduce</a:t>
            </a:r>
          </a:p>
          <a:p>
            <a:pPr marL="1219200" lvl="2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good for storing data that is highly variable but does not need to be reproduced exactly</a:t>
            </a:r>
          </a:p>
          <a:p>
            <a:pPr marL="762000" lvl="1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digital signals limit the number of representable signals, but they are easily remembered and reproduced</a:t>
            </a:r>
          </a:p>
          <a:p>
            <a:pPr marL="1219200" lvl="2" indent="-304800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good for storing data when reproducibility is paramount</a:t>
            </a:r>
          </a:p>
          <a:p>
            <a:pPr marL="1219200" lvl="2" indent="-3048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14400" lvl="2" indent="0" eaLnBrk="1" hangingPunct="1"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17500" indent="-31750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when storing data on a computer, reproducibility is paramount</a:t>
            </a:r>
          </a:p>
          <a:p>
            <a:pPr marL="819150" lvl="1" indent="-304800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changing a single bit in a file can drastically change the data</a:t>
            </a:r>
          </a:p>
          <a:p>
            <a:pPr marL="819150" lvl="1" indent="-304800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modern computers save and manipulate data as discrete (digital) 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most effective systems use two distinct (binary) states for representing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 essence, all data is stored as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binary numbers</a:t>
            </a:r>
          </a:p>
          <a:p>
            <a:pPr marL="819150" lvl="1" indent="-304800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219200" lvl="2" indent="-304800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F6A812-240A-A14E-90B3-B30EE2E8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19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F0B7DE6-D481-844F-BB4E-5FC97DCDA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Numbers</a:t>
            </a:r>
          </a:p>
        </p:txBody>
      </p:sp>
      <p:sp>
        <p:nvSpPr>
          <p:cNvPr id="18434" name="Rectangle 5">
            <a:extLst>
              <a:ext uri="{FF2B5EF4-FFF2-40B4-BE49-F238E27FC236}">
                <a16:creationId xmlns:a16="http://schemas.microsoft.com/office/drawing/2014/main" id="{E0C981EB-70C4-1E41-AF97-2634C352D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in the binary number system, all values are represented using only the two binary digits 0 and 1, which are called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bits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	</a:t>
            </a:r>
            <a:r>
              <a:rPr lang="en-US" altLang="en-US" sz="1600" dirty="0">
                <a:ea typeface="ＭＳ Ｐゴシック" panose="020B0600070205080204" pitchFamily="34" charset="-128"/>
              </a:rPr>
              <a:t>		</a:t>
            </a:r>
            <a:endParaRPr lang="en-US" altLang="en-US" sz="1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		</a:t>
            </a:r>
          </a:p>
          <a:p>
            <a:pPr marL="9525" indent="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we can also refer to bits by index</a:t>
            </a: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>
                <a:ea typeface="ＭＳ Ｐゴシック" panose="020B0600070205080204" pitchFamily="34" charset="-128"/>
              </a:rPr>
              <a:t>rightmost bit is index 0 (representing 2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1s place)</a:t>
            </a: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>
                <a:ea typeface="ＭＳ Ｐゴシック" panose="020B0600070205080204" pitchFamily="34" charset="-128"/>
              </a:rPr>
              <a:t>next from right is index 1 (representing 2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2s place</a:t>
            </a: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>
                <a:ea typeface="ＭＳ Ｐゴシック" panose="020B0600070205080204" pitchFamily="34" charset="-128"/>
              </a:rPr>
              <a:t>next over is index 2 (representing 2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4s place</a:t>
            </a: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>
                <a:ea typeface="ＭＳ Ｐゴシック" panose="020B0600070205080204" pitchFamily="34" charset="-128"/>
              </a:rPr>
              <a:t>. . .</a:t>
            </a: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1400" baseline="30000" dirty="0" err="1">
                <a:ea typeface="ＭＳ Ｐゴシック" panose="020B0600070205080204" pitchFamily="34" charset="-128"/>
              </a:rPr>
              <a:t>th</a:t>
            </a:r>
            <a:r>
              <a:rPr lang="en-US" altLang="en-US" sz="1400" dirty="0">
                <a:ea typeface="ＭＳ Ｐゴシック" panose="020B0600070205080204" pitchFamily="34" charset="-128"/>
              </a:rPr>
              <a:t> index (from right) represents 2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i</a:t>
            </a:r>
            <a:r>
              <a:rPr lang="en-US" altLang="en-US" sz="1400" dirty="0">
                <a:ea typeface="ＭＳ Ｐゴシック" panose="020B0600070205080204" pitchFamily="34" charset="-128"/>
              </a:rPr>
              <a:t> s place</a:t>
            </a: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18436" name="Picture 8">
            <a:extLst>
              <a:ext uri="{FF2B5EF4-FFF2-40B4-BE49-F238E27FC236}">
                <a16:creationId xmlns:a16="http://schemas.microsoft.com/office/drawing/2014/main" id="{23CE3E63-0498-3648-AE53-97C69A90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0" y="2057400"/>
            <a:ext cx="3048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CD44D-5917-4E4B-877D-AD8A23BD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1E5FA3-A552-BC43-8A0A-40882220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72699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note: </a:t>
            </a:r>
          </a:p>
          <a:p>
            <a:pPr marL="688975" indent="-284163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all even numbers end with a 0 bit; odd numbers with 1 bit	</a:t>
            </a:r>
            <a:r>
              <a:rPr lang="en-US" altLang="en-US" sz="1400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WHY?</a:t>
            </a:r>
          </a:p>
          <a:p>
            <a:pPr marL="688975" indent="-284163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adding a 0 bit at the end it doubles its value		</a:t>
            </a:r>
            <a:r>
              <a:rPr lang="en-US" altLang="en-US" sz="1400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WHY?</a:t>
            </a:r>
          </a:p>
          <a:p>
            <a:pPr marL="863600" indent="-284163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688975" indent="-284163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48552CA-0B1D-4043-95B0-8C0882EEA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Binary 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2800" dirty="0">
                <a:ea typeface="ＭＳ Ｐゴシック" panose="020B0600070205080204" pitchFamily="34" charset="-128"/>
              </a:rPr>
              <a:t> Decimal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E2E04-4A06-8C4F-B56F-FCAE6FBD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E1D95-0210-FB4B-B10B-CA845CC2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47800"/>
            <a:ext cx="5715000" cy="120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BE59A-7B01-7042-8C74-1A1EC017D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354636"/>
            <a:ext cx="5867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48552CA-0B1D-4043-95B0-8C0882EEA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Decimal </a:t>
            </a:r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2800">
                <a:ea typeface="ＭＳ Ｐゴシック" panose="020B0600070205080204" pitchFamily="34" charset="-128"/>
              </a:rPr>
              <a:t> Binary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E2E04-4A06-8C4F-B56F-FCAE6FBD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3FA58-82A5-8545-A9D2-E3293F76A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524082"/>
            <a:ext cx="6794500" cy="1375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E556D-AC36-644C-8B71-91DEC1CA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3200400"/>
            <a:ext cx="6902450" cy="32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7C0D263-4B38-C043-96A9-CFF387BF2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Integers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73A6E314-E186-604C-B8CF-A53745B2BB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2133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when an integer value must be saved on a computer, its binary equivalent can be encoded as a bit pattern and stored digitally</a:t>
            </a:r>
          </a:p>
          <a:p>
            <a:pPr eaLnBrk="1" hangingPunct="1"/>
            <a:endParaRPr lang="en-US" altLang="en-US" sz="1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usually, a fixed size (e.g., 32 bits) is used for each integer so that the computer knows where one integer ends and another begins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the initial bit in each pattern acts as the </a:t>
            </a:r>
            <a:r>
              <a:rPr lang="en-US" altLang="en-US" sz="1400" i="1">
                <a:ea typeface="ＭＳ Ｐゴシック" panose="020B0600070205080204" pitchFamily="34" charset="-128"/>
              </a:rPr>
              <a:t>sign bit</a:t>
            </a:r>
            <a:r>
              <a:rPr lang="en-US" altLang="en-US" sz="1400">
                <a:ea typeface="ＭＳ Ｐゴシック" panose="020B0600070205080204" pitchFamily="34" charset="-128"/>
              </a:rPr>
              <a:t> (0=positive, 1=negative)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negative numbers are represented in </a:t>
            </a:r>
            <a:r>
              <a:rPr lang="en-US" altLang="en-US" sz="1400" i="1">
                <a:ea typeface="ＭＳ Ｐゴシック" panose="020B0600070205080204" pitchFamily="34" charset="-128"/>
              </a:rPr>
              <a:t>two’s complement notation </a:t>
            </a:r>
          </a:p>
          <a:p>
            <a:pPr lvl="2" eaLnBrk="1" hangingPunct="1"/>
            <a:r>
              <a:rPr lang="en-US" altLang="en-US" sz="1400">
                <a:ea typeface="ＭＳ Ｐゴシック" panose="020B0600070205080204" pitchFamily="34" charset="-128"/>
              </a:rPr>
              <a:t>the "largest" bit pattern corresponds to the smallest absolute value (-1)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B6A65742-F1B5-D949-9DEC-9C7D2224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1181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4F363-9148-3745-99E6-061E348A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12EF35B-A086-F148-806A-B98FE44BC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Real Numbers</a:t>
            </a:r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38F33B02-2E6B-174E-A7AA-45D4F2E5E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 real number can be uniquely identified by the two components of its scientific notation (fractional part and the exponent)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123.456 = 0.</a:t>
            </a: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123456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>
                <a:ea typeface="ＭＳ Ｐゴシック" panose="020B0600070205080204" pitchFamily="34" charset="-128"/>
              </a:rPr>
              <a:t>x 10</a:t>
            </a:r>
            <a:r>
              <a:rPr lang="en-US" altLang="en-US" sz="1400" baseline="30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3	</a:t>
            </a:r>
            <a:r>
              <a:rPr lang="en-US" altLang="en-US" sz="1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0.0099 </a:t>
            </a:r>
            <a:r>
              <a:rPr lang="en-US" altLang="en-US" sz="1400" dirty="0">
                <a:ea typeface="ＭＳ Ｐゴシック" panose="020B0600070205080204" pitchFamily="34" charset="-128"/>
              </a:rPr>
              <a:t>= 0.99 x 10</a:t>
            </a:r>
            <a:r>
              <a:rPr lang="en-US" altLang="en-US" sz="1400" baseline="300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-2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baseline="30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thus, any real number can be stored as a pair of integers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real numbers stored in this format are known as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floating point numbers</a:t>
            </a:r>
            <a:r>
              <a:rPr lang="en-US" altLang="en-US" sz="1400" dirty="0">
                <a:ea typeface="ＭＳ Ｐゴシック" panose="020B0600070205080204" pitchFamily="34" charset="-128"/>
              </a:rPr>
              <a:t>, since the decimal point moves (floats) to normalize the fraction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standard formats exist for storing real numbers, using either 32 or 64bits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CED085D-FA6B-8345-A9E1-B5D72FD7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DB8BD819-C530-C244-8973-E0E40190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2514600" cy="1909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0000"/>
                </a:solidFill>
              </a:rPr>
              <a:t>most programming languages represent integers and reals differently </a:t>
            </a:r>
          </a:p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0000"/>
                </a:solidFill>
              </a:rPr>
              <a:t>JavaScript simplifies things by using IEEE double-precision floating point for all numbers</a:t>
            </a:r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id="{6871F9FB-3159-5E4B-B0B9-4A6128AD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3810000"/>
            <a:ext cx="56022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C3057-1584-6544-AA58-48CA7A769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4A7C64A-5587-054B-803B-B1F943BD7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Characters</a:t>
            </a:r>
          </a:p>
        </p:txBody>
      </p:sp>
      <p:sp>
        <p:nvSpPr>
          <p:cNvPr id="22530" name="Rectangle 4">
            <a:extLst>
              <a:ext uri="{FF2B5EF4-FFF2-40B4-BE49-F238E27FC236}">
                <a16:creationId xmlns:a16="http://schemas.microsoft.com/office/drawing/2014/main" id="{9B19872C-9C53-EE46-B659-551347A22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276600" cy="5105400"/>
          </a:xfrm>
        </p:spPr>
        <p:txBody>
          <a:bodyPr/>
          <a:lstStyle/>
          <a:p>
            <a:pPr marL="0" indent="0" eaLnBrk="1" hangingPunct="1"/>
            <a:r>
              <a:rPr lang="en-US" altLang="en-US" sz="1600">
                <a:ea typeface="ＭＳ Ｐゴシック" panose="020B0600070205080204" pitchFamily="34" charset="-128"/>
              </a:rPr>
              <a:t>characters have no natural correspondence to binary numbers</a:t>
            </a:r>
          </a:p>
          <a:p>
            <a:pPr marL="400050"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computer scientists devised an arbitrary system for representing characters as bit patterns</a:t>
            </a:r>
          </a:p>
          <a:p>
            <a:pPr marL="400050"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ASCII (American Standard Code for Information Interchange)</a:t>
            </a:r>
          </a:p>
          <a:p>
            <a:pPr marL="742950" lvl="2" eaLnBrk="1" hangingPunct="1"/>
            <a:r>
              <a:rPr lang="en-US" altLang="en-US" sz="1400">
                <a:ea typeface="ＭＳ Ｐゴシック" panose="020B0600070205080204" pitchFamily="34" charset="-128"/>
              </a:rPr>
              <a:t>maps each character to a specific 8-bit pattern</a:t>
            </a:r>
          </a:p>
          <a:p>
            <a:pPr marL="742950" lvl="2" eaLnBrk="1" hangingPunct="1"/>
            <a:r>
              <a:rPr lang="en-US" altLang="en-US" sz="1400">
                <a:ea typeface="ＭＳ Ｐゴシック" panose="020B0600070205080204" pitchFamily="34" charset="-128"/>
              </a:rPr>
              <a:t>note that all digits are contiguous, as are lower- and upper-case letters</a:t>
            </a:r>
          </a:p>
          <a:p>
            <a:pPr marL="742950" lvl="2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marL="742950" lvl="2" eaLnBrk="1" hangingPunct="1">
              <a:buFont typeface="Wingdings" pitchFamily="2" charset="2"/>
              <a:buNone/>
            </a:pPr>
            <a:r>
              <a:rPr lang="en-US" altLang="en-US" sz="1400">
                <a:ea typeface="ＭＳ Ｐゴシック" panose="020B0600070205080204" pitchFamily="34" charset="-128"/>
              </a:rPr>
              <a:t>	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'0' &lt; '1' &lt; … &lt; '9'</a:t>
            </a:r>
          </a:p>
          <a:p>
            <a:pPr marL="742950" lvl="2" eaLnBrk="1" hangingPunct="1">
              <a:buFont typeface="Wingdings" pitchFamily="2" charset="2"/>
              <a:buNone/>
            </a:pP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'A' &lt; 'B' &lt; … &lt; 'Z'</a:t>
            </a:r>
          </a:p>
          <a:p>
            <a:pPr marL="742950" lvl="2" eaLnBrk="1" hangingPunct="1">
              <a:buFont typeface="Wingdings" pitchFamily="2" charset="2"/>
              <a:buNone/>
            </a:pP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'a' &lt; 'b' &lt; … &lt; 'z'</a:t>
            </a:r>
          </a:p>
          <a:p>
            <a:pPr marL="742950" lvl="2" eaLnBrk="1" hangingPunct="1">
              <a:buFont typeface="Wingdings" pitchFamily="2" charset="2"/>
              <a:buNone/>
            </a:pPr>
            <a:endParaRPr lang="en-US" altLang="en-US" sz="80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400050"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Unicode is a 16-bit extension to ASCII that supports other languages</a:t>
            </a:r>
          </a:p>
        </p:txBody>
      </p:sp>
      <p:pic>
        <p:nvPicPr>
          <p:cNvPr id="22532" name="Picture 9">
            <a:extLst>
              <a:ext uri="{FF2B5EF4-FFF2-40B4-BE49-F238E27FC236}">
                <a16:creationId xmlns:a16="http://schemas.microsoft.com/office/drawing/2014/main" id="{48B1B5F5-4CEE-D34A-A550-71ABBD8B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404938"/>
            <a:ext cx="48768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78EB9-FB53-4A4A-B9AF-D1912015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F421C-C07B-7A49-AD90-4428939E07F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1534</TotalTime>
  <Words>779</Words>
  <Application>Microsoft Macintosh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Analog vs. Digital</vt:lpstr>
      <vt:lpstr>Analog/Digital Tradeoffs</vt:lpstr>
      <vt:lpstr>Binary Numbers</vt:lpstr>
      <vt:lpstr>Binary  Decimal</vt:lpstr>
      <vt:lpstr>Decimal  Binary</vt:lpstr>
      <vt:lpstr>Representing Integers</vt:lpstr>
      <vt:lpstr>Representing Real Numbers</vt:lpstr>
      <vt:lpstr>Representing Characters</vt:lpstr>
      <vt:lpstr>Representing Text</vt:lpstr>
      <vt:lpstr>Distinguishing Data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67</cp:revision>
  <cp:lastPrinted>1601-01-01T00:00:00Z</cp:lastPrinted>
  <dcterms:created xsi:type="dcterms:W3CDTF">2010-08-31T05:42:27Z</dcterms:created>
  <dcterms:modified xsi:type="dcterms:W3CDTF">2021-10-26T18:45:24Z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