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323" r:id="rId4"/>
    <p:sldId id="304" r:id="rId5"/>
    <p:sldId id="324" r:id="rId6"/>
    <p:sldId id="325" r:id="rId7"/>
    <p:sldId id="331" r:id="rId8"/>
    <p:sldId id="315" r:id="rId9"/>
    <p:sldId id="327" r:id="rId10"/>
    <p:sldId id="333" r:id="rId11"/>
    <p:sldId id="316" r:id="rId12"/>
    <p:sldId id="334" r:id="rId13"/>
    <p:sldId id="317" r:id="rId14"/>
    <p:sldId id="320" r:id="rId15"/>
    <p:sldId id="321" r:id="rId16"/>
    <p:sldId id="332" r:id="rId17"/>
    <p:sldId id="335" r:id="rId18"/>
    <p:sldId id="32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/>
    <p:restoredTop sz="94331"/>
  </p:normalViewPr>
  <p:slideViewPr>
    <p:cSldViewPr>
      <p:cViewPr varScale="1">
        <p:scale>
          <a:sx n="108" d="100"/>
          <a:sy n="108" d="100"/>
        </p:scale>
        <p:origin x="2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0FE614-EDA6-F74C-AB90-B956A6C22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8A693-DC96-3449-A7B1-A250A92ADD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CF9AE0C-B056-6F4E-A521-BEA216D988EF}" type="datetimeFigureOut">
              <a:rPr lang="en-US"/>
              <a:pPr>
                <a:defRPr/>
              </a:pPr>
              <a:t>8/7/21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80611-3F2F-1348-8A05-BCE42C6D0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7820E-5853-6643-A9DA-CD2D72BADC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41C5F29-F92C-9142-B1AC-59A8F0DB1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5FD7F07-D13C-A34D-A30C-20A4D9F65D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EB236AF-B561-6040-9787-F375C93EFC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DC7FD79-9E22-4C45-9B51-0BA0DB0097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460DAAD8-5785-1D4B-9FA3-7D51F9CFA7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DC047630-5BFD-F54C-9310-097F0225D9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6B7D3001-1147-304D-8EB5-44B24EFC81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9BAA92-405F-194D-8BE6-003DC86A4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8355AB7D-6F15-524D-A3B0-90B881BDD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57C04D2-9D17-224A-A425-99A64493D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ED867758-13E3-2F4B-B15E-02DA2BDFE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0C3218-D655-A641-B4F9-9AEB236D4061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E0D0730-8C10-7C47-9056-51F974A26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124D937-A1D5-D74D-B643-525A80BD5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D62BC19-4C59-AF42-8F07-A4592CC5C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785A-4F10-4746-BFEA-54242D311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BB4E2E-828E-2649-B1FA-EF4D1C99CD01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424BD0-077E-4B48-9ADB-21FBED8C1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616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C1C16F-E946-6B4B-9D28-A8B424B9C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19BECD-9F5F-DA42-B12E-6151F4F5D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3217D-B1DF-644F-ABBE-F0C63645B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9F4C9-CA10-8A40-8C87-6998D85C0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08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78F6AE-E1D6-AC41-AE3B-B7E53E3AA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F7BF61-5D90-F742-9B71-DE2338220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6438D4-523D-EE46-86ED-59B78CCBA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4A916-F023-5247-836E-211713715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3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068D0D-0111-2649-AFCF-53803E53C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1AE21-AA8B-D74C-A56F-192436383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2ACEF-A960-8E4B-BB72-F695F5A34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F180-CCC1-1541-A164-C1D3BF414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807F8DC-A88C-F04C-9843-BF0345AA3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ED57CB8-C949-8A40-A0A7-BB07DAA10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972702E-FDF7-1C45-97CE-AC0260EBA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0E837-365D-CD4D-B1DD-B81FDF2EF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1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9F443-64B8-2C49-AAD7-15DAF8CAA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FE457A-3B6F-F649-8302-4E7A06FFD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BD0AE5-A4F8-FA44-8350-217BF12B6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4FC91-39C5-C842-AA5F-056D0A4E5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14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7731C4-11B7-8C4E-9486-287185341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4F908-8C0B-294A-8065-E50F3FC91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4A441A-0BB7-2041-A256-B97C6F19C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BC7A1-5CF1-0641-B306-1A441DE9D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6C49B-8527-BB44-AAD7-BB18501412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A0247-896B-2440-8D8E-433149895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61BB6-E576-8641-9263-21AA6D239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9038-C90E-E14D-83E0-3EA149DAC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08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FF06CA-5794-6B48-8655-0BEC273DE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C1233B-52AD-0240-B1DD-5FBA1CA50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9D9995-3AEB-4D46-9644-870C195FD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AC0C7-EFFE-B641-86C0-3C8099BE6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46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A38AA2-710C-4C43-98C0-829AF8369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56FFCB-6294-374F-AC69-53CD7B960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6A9C6B-8005-5243-9AAD-681DB1002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F372-D474-0945-8CBB-7CFD6EB1B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C3219B-C5FB-734B-B26A-DC736D930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5391C6-73AB-094F-9E9E-9CCD26360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A56BDD-C3F8-3645-87B7-EADD05296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DA7E-9FD0-6D43-B002-16B4EFAF7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3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D039C-0255-994E-8976-21C010DB4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1A25A-5B71-F341-A7DE-A3D4BF287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A7814-6482-1C46-BF17-65872AA69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1E31-8324-DC4B-AD5F-95D5A0CB8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7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B5254-9BDB-DE41-B936-9A5167835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D1BA5-1CF0-D340-878E-C6EAC0E12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2CAE9-E74D-824F-B77C-EE3209AA4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79D4-106E-1C40-B1DD-E091A0B5E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04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5D20B4-8618-3643-919F-014B29FDE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6A1E42-0124-EE49-9B47-D5DE63339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F1FF67E-7B80-8347-BA55-04D94F2E6C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5F7B91E7-C0AB-E349-8984-750C80E3FD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8289F8F2-651C-D744-A6E3-59CB79DBD6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C48D0FD-D5BC-BA48-A918-0325002B3EE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EB665331-C3C6-7441-B04D-62F1C9E79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6EC4CC-E8F3-E948-83AA-4203FD83BD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BA14AF-5EA1-784C-9CDE-98BA1C599903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8/82/WatsonPour203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D6D03F8F-2A8E-0742-A52E-E29CEEEAAE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7620000" cy="12192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Computer Science as a Discipline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5215EA-1811-FC4A-9C22-47C1816AB5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67D2F743-190E-4B45-97DD-018B2AFFD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Private-key Encryption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9DBEDA52-B414-5048-9121-0FB80D2F8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1838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Caesar cipher is an example of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private-key encryption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relies on the sender and the recipient sharing a secret key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CC5E9A1-F8FB-2241-AEF0-8BD9F0F05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some modern encryption algorithms rely on private keys </a:t>
            </a:r>
          </a:p>
          <a:p>
            <a:pPr lvl="1" eaLnBrk="1" hangingPunct="1"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e.g., Advanced Encryption Standard (AES) utilizes 256-bit keys (2</a:t>
            </a:r>
            <a:r>
              <a:rPr lang="en-US" altLang="en-US" sz="1400" kern="0" baseline="30000" dirty="0">
                <a:ea typeface="ＭＳ Ｐゴシック" panose="020B0600070205080204" pitchFamily="34" charset="-128"/>
              </a:rPr>
              <a:t>256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≈ 10</a:t>
            </a:r>
            <a:r>
              <a:rPr lang="en-US" altLang="en-US" sz="1400" kern="0" baseline="30000" dirty="0">
                <a:ea typeface="ＭＳ Ｐゴシック" panose="020B0600070205080204" pitchFamily="34" charset="-128"/>
              </a:rPr>
              <a:t>77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possibilities)</a:t>
            </a:r>
          </a:p>
          <a:p>
            <a:pPr lvl="1" eaLnBrk="1" hangingPunct="1">
              <a:defRPr/>
            </a:pPr>
            <a:endParaRPr lang="en-US" altLang="en-US" sz="1000" kern="0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note: the private key must be shared securely</a:t>
            </a:r>
          </a:p>
          <a:p>
            <a:pPr lvl="1" eaLnBrk="1" hangingPunct="1"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face-to-face meeting? guarded courier?</a:t>
            </a:r>
          </a:p>
          <a:p>
            <a:pPr lvl="1" eaLnBrk="1" hangingPunct="1"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not feasible for online commerce</a:t>
            </a:r>
          </a:p>
          <a:p>
            <a:pPr eaLnBrk="1" hangingPunct="1">
              <a:defRPr/>
            </a:pPr>
            <a:endParaRPr lang="en-US" altLang="en-US" sz="1800" kern="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27E551-DEC7-A44F-9CC5-D6684EC3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41DBA2-FAF7-E54F-BA37-B11AB46E41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6172200" cy="23044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C8F4D6B-3126-B740-9907-5F25303B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Public-Key Encryption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37D4E02-988E-DF4B-A3E5-56022C80C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in 1976, Whitfield Diffie and Martin Hellman proposed a new approach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instead of a single, private key,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public-key encryption </a:t>
            </a:r>
            <a:r>
              <a:rPr lang="en-US" altLang="en-US" sz="1400" dirty="0">
                <a:ea typeface="ＭＳ Ｐゴシック" panose="020B0600070205080204" pitchFamily="34" charset="-128"/>
              </a:rPr>
              <a:t>utilizes a pair of keys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a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public key </a:t>
            </a:r>
            <a:r>
              <a:rPr lang="en-US" altLang="en-US" sz="1400" dirty="0">
                <a:ea typeface="ＭＳ Ｐゴシック" panose="020B0600070205080204" pitchFamily="34" charset="-128"/>
              </a:rPr>
              <a:t>is used to encrypt messages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a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private key </a:t>
            </a:r>
            <a:r>
              <a:rPr lang="en-US" altLang="en-US" sz="1400" dirty="0">
                <a:ea typeface="ＭＳ Ｐゴシック" panose="020B0600070205080204" pitchFamily="34" charset="-128"/>
              </a:rPr>
              <a:t>is required to decrypt the message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the only way to decrypt a message encrypted with a public key is using the corresponding private key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as long as the recipient keeps the private key secure, they are free to share the public key with anyone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F114F59E-657F-9B45-A7DD-6FCC83B5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247CE-3229-1245-980E-861EC3E5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C31A9B-B9B4-3545-ACC7-27FA83B45D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3814762"/>
            <a:ext cx="6553200" cy="2433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475070E6-E5C0-1C43-8298-0751FBA83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Encryption and e-commerce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26E98749-13DD-FA4C-BAA8-5DEF0DD96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public-key encryption is the basis of almost all secure communication over the Internet</a:t>
            </a:r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without it, e-commerce would not be possible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consider what happens when you buy something online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F14BAF14-E20A-F14E-9352-7016C4002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0A634A0F-6F88-654B-8601-AD6FB835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113" y="2438400"/>
            <a:ext cx="614997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8483F94-1018-A948-8C8C-129FD6AD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8363"/>
            <a:ext cx="8229600" cy="4524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public-key encryption is also used whenever you surf the Web with </a:t>
            </a:r>
            <a:r>
              <a:rPr lang="en-US" altLang="en-US" sz="1600" kern="0" dirty="0">
                <a:latin typeface="+mj-lt"/>
                <a:ea typeface="ＭＳ Ｐゴシック" panose="020B0600070205080204" pitchFamily="34" charset="-128"/>
              </a:rPr>
              <a:t>https:// </a:t>
            </a:r>
            <a:r>
              <a:rPr lang="en-US" altLang="en-US" sz="1600" kern="0" dirty="0">
                <a:ea typeface="ＭＳ Ｐゴシック" panose="020B0600070205080204" pitchFamily="34" charset="-128"/>
              </a:rPr>
              <a:t>or use a secure Wi-Fi connection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DAF32D-5C5E-BE4C-9A5D-EBC90432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21AC58E7-90A5-2240-A991-BEF53186E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Architecture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297CD37-2CDF-DB47-B7FE-8CEDF1669C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subfield concerned with methods of organizing hardware components into efficient, reliable systems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application: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parallel processing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multiple processors can sometimes be utilized to share the computational load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there are costs associated with coordinating the processors and dividing the work, so  not well suited for all tasks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understanding when parallel processing can be used effectively is a common task for computer architects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e.g., Core 2 Duo and i3 processors are dual core - integrate the circuitry for 2 processors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can execute two different instructions simultaneously, potentially double execution speed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similarly, i5 and i7 have 4 cores, i9 has 8 cores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altLang="en-US" sz="105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e.g., high-end Web Servers utilize multiple processors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can service multiple requests simultaneously by 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1139825" algn="l"/>
              </a:tabLst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	distributing the load among the processors</a:t>
            </a:r>
            <a:endParaRPr lang="en-US" altLang="en-US" sz="900" dirty="0">
              <a:ea typeface="ＭＳ Ｐゴシック" panose="020B0600070205080204" pitchFamily="34" charset="-128"/>
            </a:endParaRP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C0CBD7DF-5D00-B045-9649-3746EB7BF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0"/>
            <a:ext cx="533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1200"/>
              <a:t>IBM's Deep Blue contained 32 general-purpose processors and 512 special-purpose chess processors</a:t>
            </a:r>
          </a:p>
          <a:p>
            <a:pPr lvl="2" eaLnBrk="1" hangingPunct="1"/>
            <a:r>
              <a:rPr lang="en-US" altLang="en-US" sz="1200"/>
              <a:t>worked in parallel to evaluate 200 million chess moves per second)</a:t>
            </a:r>
          </a:p>
          <a:p>
            <a:pPr lvl="2" eaLnBrk="1" hangingPunct="1"/>
            <a:r>
              <a:rPr lang="en-US" altLang="en-US" sz="1200"/>
              <a:t>first computer to beat a world champ (1997)</a:t>
            </a:r>
          </a:p>
          <a:p>
            <a:pPr lvl="2" eaLnBrk="1" hangingPunct="1"/>
            <a:endParaRPr lang="en-US" altLang="en-US" sz="1200"/>
          </a:p>
          <a:p>
            <a:pPr lvl="1" eaLnBrk="1" hangingPunct="1"/>
            <a:r>
              <a:rPr lang="en-US" altLang="en-US" sz="1200"/>
              <a:t>its descendent, Watson, contains 2,880 processors</a:t>
            </a:r>
          </a:p>
          <a:p>
            <a:pPr lvl="2" eaLnBrk="1" hangingPunct="1"/>
            <a:r>
              <a:rPr lang="en-US" altLang="en-US" sz="1200"/>
              <a:t>won Jeopardy challenge in 2011</a:t>
            </a:r>
          </a:p>
          <a:p>
            <a:pPr lvl="2" eaLnBrk="1" hangingPunct="1"/>
            <a:r>
              <a:rPr lang="en-US" altLang="en-US" sz="1200"/>
              <a:t>used in many applications (weather modeling, medical diagnosis, satellite imagery analysis)</a:t>
            </a:r>
          </a:p>
          <a:p>
            <a:pPr lvl="2" eaLnBrk="1" hangingPunct="1"/>
            <a:endParaRPr lang="en-US" altLang="en-US" sz="1200"/>
          </a:p>
          <a:p>
            <a:pPr lvl="2" eaLnBrk="1" hangingPunct="1"/>
            <a:endParaRPr lang="en-US" altLang="en-US" sz="1200"/>
          </a:p>
          <a:p>
            <a:pPr lvl="1" eaLnBrk="1" hangingPunct="1"/>
            <a:endParaRPr lang="en-US" altLang="en-US" sz="1200"/>
          </a:p>
        </p:txBody>
      </p:sp>
      <p:sp>
        <p:nvSpPr>
          <p:cNvPr id="30726" name="Rectangle 8">
            <a:extLst>
              <a:ext uri="{FF2B5EF4-FFF2-40B4-BE49-F238E27FC236}">
                <a16:creationId xmlns:a16="http://schemas.microsoft.com/office/drawing/2014/main" id="{28DF5994-E6C2-8440-87DA-E1CC0D00A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13ECC37-5406-0E4C-990B-D01B5FB6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168" y="4950826"/>
            <a:ext cx="68228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EE80CE-653D-DD42-BA67-22FFA4EF6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189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860" descr="A picture containing sitting, table, monitor, man&#10;&#10;Description automatically generated">
            <a:extLst>
              <a:ext uri="{FF2B5EF4-FFF2-40B4-BE49-F238E27FC236}">
                <a16:creationId xmlns:a16="http://schemas.microsoft.com/office/drawing/2014/main" id="{5DF48628-C6D3-6A44-9E8D-FE25BA63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272874"/>
            <a:ext cx="3184653" cy="16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CCF4D-B8EB-D143-ABCE-39E352B8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0FA174C-6E99-B14B-8D87-B02DE8788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Software Engineering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2902CE6-55D3-1C43-A3FE-C49D152A9D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subfield concerned with creating effective software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large projects can encompass millions of lines of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teams of programmers work together to make an integrated whole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200">
                <a:ea typeface="ＭＳ Ｐゴシック" panose="020B0600070205080204" pitchFamily="34" charset="-128"/>
              </a:rPr>
              <a:t>coordination and testing are key to successful projects</a:t>
            </a:r>
          </a:p>
        </p:txBody>
      </p:sp>
      <p:sp>
        <p:nvSpPr>
          <p:cNvPr id="93193" name="Rectangle 9">
            <a:extLst>
              <a:ext uri="{FF2B5EF4-FFF2-40B4-BE49-F238E27FC236}">
                <a16:creationId xmlns:a16="http://schemas.microsoft.com/office/drawing/2014/main" id="{10872967-63AC-D643-B1CD-7A91D0EFB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29200"/>
            <a:ext cx="800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software demand continues to grow, placing pressure on programmers to produce at faster 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200"/>
              <a:t>clearly, there is a limit to personal productivity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200"/>
              <a:t>simply adding more programmers does not solve the problem: increasing numbers means increased complexity, and coordination becomes an even bigger challenge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the adoption of the object-oriented programming methodology has made it easier to reuse code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DE6E72BA-24F8-7A4A-82BC-111A73F35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150" y="2438400"/>
            <a:ext cx="69977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14ACD6-55B0-BF4F-A339-32E4DCBC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DB0C83C-6147-D24B-8CE2-8CD45ECF6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Intelligence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41713782-3394-A64A-A981-E22F058592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subfield that attempts to make computers exhibit human-like characteristics (e.g., the ability to reason and think)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in 1950, Turing predicted intelligent computers by 2000 (still not even close)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but, progress has been made in many A.I. realms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robots in manufacturing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expert systems – programs that encapsulate expert knowledge in a specific domain (e.g., for medical diagnosis, credit card fraud detection)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neural computing – design of architectures that mimic the brain</a:t>
            </a:r>
          </a:p>
          <a:p>
            <a:pPr marL="1371600" lvl="3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neural networks are used in handwriting analysis, self-driving cars, facial recognition, …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3C6D4CF6-9211-CE4A-A89E-40375E2B4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46755-4D7A-9C42-B7B7-9FDFB4364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3543502"/>
            <a:ext cx="4819650" cy="31620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AC580-5188-3340-A20B-17B6C41A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DA512316-390A-C949-97EB-1CF110148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Bioinformatics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601870E6-426A-4F43-B803-844D7B11B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419600" cy="5181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multi-disciplinary field that bridges the gap between biology and computer science</a:t>
            </a:r>
          </a:p>
          <a:p>
            <a:pPr marL="514350" lvl="1" eaLnBrk="1" hangingPunct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focuses on using computers and computer science techniques to solve biological problems</a:t>
            </a:r>
          </a:p>
          <a:p>
            <a:pPr marL="228600" lvl="1" indent="0" eaLnBrk="1" hangingPunct="1">
              <a:buFont typeface="Wingdings" pitchFamily="2" charset="2"/>
              <a:buNone/>
              <a:defRPr/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 marL="514350" lvl="1" eaLnBrk="1" hangingPunct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computers are integrated with various scientific tools</a:t>
            </a:r>
          </a:p>
          <a:p>
            <a:pPr marL="914400" lvl="2" eaLnBrk="1" hangingPunct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microscopes connected to computers and digital cameras</a:t>
            </a:r>
          </a:p>
          <a:p>
            <a:pPr marL="914400" lvl="2" eaLnBrk="1" hangingPunct="1">
              <a:defRPr/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 marL="514350" lvl="1" eaLnBrk="1" hangingPunct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computer are used to model biological systems</a:t>
            </a:r>
          </a:p>
          <a:p>
            <a:pPr marL="914400" lvl="2" eaLnBrk="1" hangingPunct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pharmaceutical companies model drug interactions to save time and money</a:t>
            </a:r>
          </a:p>
          <a:p>
            <a:pPr marL="914400" lvl="2" eaLnBrk="1" hangingPunct="1">
              <a:defRPr/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 marL="514350" lvl="1" eaLnBrk="1" hangingPunct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computers are used to store and process large amounts of biological data</a:t>
            </a:r>
          </a:p>
          <a:p>
            <a:pPr marL="914400" lvl="2" eaLnBrk="1" hangingPunct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Human Genome Project stores and provides tools for studying DNA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F0214B-DB34-9B44-BA35-935206D2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9E941CB-035B-0740-989D-A1CE10EFFD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913" y="1911191"/>
            <a:ext cx="4073487" cy="36514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14FBA3A7-810B-9448-A656-A0BEF7F5B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 Science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C08C3A9-A7E2-294D-AA8F-CD4A5ACFA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/>
          <a:lstStyle/>
          <a:p>
            <a:pPr marL="11113" indent="0"/>
            <a:r>
              <a:rPr lang="en-US" altLang="en-US" sz="1600">
                <a:ea typeface="ＭＳ Ｐゴシック" panose="020B0600070205080204" pitchFamily="34" charset="-128"/>
              </a:rPr>
              <a:t>data science utilizes concepts and methods from computer science, math and statistics to predict outcomes and extract insights from collections of data</a:t>
            </a:r>
          </a:p>
          <a:p>
            <a:pPr marL="520700" lvl="1" indent="-177800"/>
            <a:r>
              <a:rPr lang="en-US" altLang="en-US" sz="1400">
                <a:ea typeface="ＭＳ Ｐゴシック" panose="020B0600070205080204" pitchFamily="34" charset="-128"/>
              </a:rPr>
              <a:t>supervised learning: learn to predict future outcomes based on past behavior</a:t>
            </a:r>
          </a:p>
          <a:p>
            <a:pPr marL="920750" lvl="2" indent="-177800"/>
            <a:r>
              <a:rPr lang="en-US" altLang="en-US" sz="1400">
                <a:ea typeface="ＭＳ Ｐゴシック" panose="020B0600070205080204" pitchFamily="34" charset="-128"/>
              </a:rPr>
              <a:t>predicting the fluctuations in the stock market based on past performance</a:t>
            </a:r>
          </a:p>
          <a:p>
            <a:pPr marL="920750" lvl="2" indent="-177800"/>
            <a:r>
              <a:rPr lang="en-US" altLang="en-US" sz="1400">
                <a:ea typeface="ＭＳ Ｐゴシック" panose="020B0600070205080204" pitchFamily="34" charset="-128"/>
              </a:rPr>
              <a:t>Amazon predicting which products you may want based on past purchases</a:t>
            </a:r>
          </a:p>
          <a:p>
            <a:pPr marL="920750" lvl="2" indent="-177800"/>
            <a:r>
              <a:rPr lang="en-US" altLang="en-US" sz="1400">
                <a:ea typeface="ＭＳ Ｐゴシック" panose="020B0600070205080204" pitchFamily="34" charset="-128"/>
              </a:rPr>
              <a:t>Netflix predicting which shows you might like based on your viewing history</a:t>
            </a:r>
          </a:p>
          <a:p>
            <a:pPr marL="920750" lvl="2" indent="-177800"/>
            <a:endParaRPr lang="en-US" altLang="en-US" sz="1400">
              <a:ea typeface="ＭＳ Ｐゴシック" panose="020B0600070205080204" pitchFamily="34" charset="-128"/>
            </a:endParaRPr>
          </a:p>
          <a:p>
            <a:pPr marL="520700" lvl="1" indent="-177800"/>
            <a:r>
              <a:rPr lang="en-US" altLang="en-US" sz="1400">
                <a:ea typeface="ＭＳ Ｐゴシック" panose="020B0600070205080204" pitchFamily="34" charset="-128"/>
              </a:rPr>
              <a:t>unsupervised learning: process data to discover patterns and extract insights</a:t>
            </a:r>
          </a:p>
          <a:p>
            <a:pPr marL="920750" lvl="2" indent="-177800"/>
            <a:r>
              <a:rPr lang="en-US" altLang="en-US" sz="1400">
                <a:ea typeface="ＭＳ Ｐゴシック" panose="020B0600070205080204" pitchFamily="34" charset="-128"/>
              </a:rPr>
              <a:t>a baseball team discovering player tendencies or weaknesses</a:t>
            </a:r>
          </a:p>
          <a:p>
            <a:pPr marL="920750" lvl="2" indent="-177800"/>
            <a:r>
              <a:rPr lang="en-US" altLang="en-US" sz="1400">
                <a:ea typeface="ＭＳ Ｐゴシック" panose="020B0600070205080204" pitchFamily="34" charset="-128"/>
              </a:rPr>
              <a:t>a government agency using data insights to set policy</a:t>
            </a:r>
          </a:p>
          <a:p>
            <a:pPr marL="920750" lvl="2" indent="-177800"/>
            <a:endParaRPr lang="en-US" altLang="en-US" sz="1400">
              <a:ea typeface="ＭＳ Ｐゴシック" panose="020B0600070205080204" pitchFamily="34" charset="-128"/>
            </a:endParaRPr>
          </a:p>
          <a:p>
            <a:pPr marL="920750" lvl="2" indent="-177800"/>
            <a:endParaRPr lang="en-US" altLang="en-US" sz="1200"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848E7-AB1E-044E-A605-BFB4F743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681" y="4114800"/>
            <a:ext cx="332263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4A5262-3068-BF4D-B3D4-D160250B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B783B0F0-4A46-2F4F-AB76-F5F90929E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Ethics of Computing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ADFC90B2-FEB8-184B-A74C-35D4BEEC77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685800"/>
          </a:xfrm>
        </p:spPr>
        <p:txBody>
          <a:bodyPr/>
          <a:lstStyle/>
          <a:p>
            <a:pPr marL="6350" indent="7938" eaLnBrk="1" hangingPunct="1"/>
            <a:r>
              <a:rPr lang="en-US" altLang="en-US" sz="1600">
                <a:ea typeface="ＭＳ Ｐゴシック" panose="020B0600070205080204" pitchFamily="34" charset="-128"/>
              </a:rPr>
              <a:t>as technology becomes more prevalent in society, computing professionals must ensure that hardware and software are used safely, fairly, and effectively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C8280B-FC7C-2548-AB72-D17226B2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69856"/>
            <a:ext cx="5638800" cy="46357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4B83A-326F-F443-BDB8-389CEACD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C4DE532-0DFD-174F-A65D-8A8B92F07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Computer “Science”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5949297-A992-FE48-8A07-91D13EF10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some people argue that computer science is not a science in the same sense that biology and chemistry are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interdisciplinary nature of computer science has made it hard to classify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computer science is the study of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computation</a:t>
            </a:r>
            <a:r>
              <a:rPr lang="en-US" altLang="en-US" sz="1600" dirty="0">
                <a:ea typeface="ＭＳ Ｐゴシック" panose="020B0600070205080204" pitchFamily="34" charset="-128"/>
              </a:rPr>
              <a:t> (more than just machinery)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it involves all aspects of problem solving, including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design and analysis of algorithms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formalization of algorithms as programs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development of computational devices for executing programs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theoretical study of the power and limitations of computing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whether this constitutes a "science" is a matter of interpretation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certainly, computer science represents a rigorous approach to understanding complex phenomena and problem solving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AEE7CEBA-8F2E-0D40-BA8E-2B88881A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00" i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132ED-7888-D34D-A2F3-A0BE523A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2032F01-2EE5-6D4D-AC58-40B4837F1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Science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8BDBEBCB-D197-2644-B197-68989F0F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528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00" i="1"/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83502899-C070-614D-AA96-BB1F8C3F6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many activities carried out by computer scientists utilize the scientific method</a:t>
            </a:r>
          </a:p>
          <a:p>
            <a:pPr lvl="1" eaLnBrk="1" hangingPunct="1"/>
            <a:r>
              <a:rPr lang="en-US" altLang="en-US" sz="1400" dirty="0"/>
              <a:t>e.g., designing and implementing a large database system requires hypothesizing about its behavior under various conditioning, experimenting to test those hypotheses, analyzing the results, and possibly redesigning</a:t>
            </a:r>
          </a:p>
          <a:p>
            <a:pPr lvl="1" eaLnBrk="1" hangingPunct="1"/>
            <a:r>
              <a:rPr lang="en-US" altLang="en-US" sz="1400" dirty="0"/>
              <a:t>e.g., debugging a complex program requires forming hypotheses about where an error might be occurring, experimenting to test those hypotheses, analyzing the results, and fixing the bugs</a:t>
            </a:r>
          </a:p>
          <a:p>
            <a:pPr lvl="1" eaLnBrk="1" hangingPunct="1"/>
            <a:endParaRPr lang="en-US" altLang="en-US" sz="1400" dirty="0"/>
          </a:p>
        </p:txBody>
      </p:sp>
      <p:sp>
        <p:nvSpPr>
          <p:cNvPr id="96264" name="Rectangle 8">
            <a:extLst>
              <a:ext uri="{FF2B5EF4-FFF2-40B4-BE49-F238E27FC236}">
                <a16:creationId xmlns:a16="http://schemas.microsoft.com/office/drawing/2014/main" id="{2FF10382-20B7-0043-B3E9-8BB0E8F6C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2296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the distinction between computer science and natural sciences like biology, chemistry, and physics is the type of systems being studied</a:t>
            </a:r>
            <a:endParaRPr lang="en-US" altLang="en-US" sz="1400" dirty="0"/>
          </a:p>
          <a:p>
            <a:pPr lvl="1" eaLnBrk="1" hangingPunct="1"/>
            <a:r>
              <a:rPr lang="en-US" altLang="en-US" sz="1400" dirty="0"/>
              <a:t>natural sciences study naturally occurring phenomena and attempt to extract underlying laws of nature</a:t>
            </a:r>
          </a:p>
          <a:p>
            <a:pPr lvl="1" eaLnBrk="1" hangingPunct="1"/>
            <a:r>
              <a:rPr lang="en-US" altLang="en-US" sz="1400" dirty="0"/>
              <a:t>computer science study human-made constructs: programs, computers, and computational modes</a:t>
            </a:r>
          </a:p>
          <a:p>
            <a:pPr lvl="1" eaLnBrk="1" hangingPunct="1"/>
            <a:endParaRPr lang="en-US" altLang="en-US" sz="1400" dirty="0"/>
          </a:p>
          <a:p>
            <a:pPr eaLnBrk="1" hangingPunct="1"/>
            <a:r>
              <a:rPr lang="en-US" altLang="en-US" sz="1600" dirty="0"/>
              <a:t>Herbert Simon coined the phrase "artificial science" to distinguish computer science from the natural sciences</a:t>
            </a:r>
          </a:p>
          <a:p>
            <a:pPr lvl="1" eaLnBrk="1" hangingPunct="1"/>
            <a:r>
              <a:rPr lang="en-US" altLang="en-US" sz="1400" dirty="0"/>
              <a:t>in Europe, computer science is commonly called "Informatics"</a:t>
            </a:r>
            <a:endParaRPr lang="en-US" altLang="en-US" sz="10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4F514-B386-C64E-88AD-47672BAA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71239A9-1BB7-824D-B2C4-180920A65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Computer Science Themes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CA26AEBA-BE6D-DE4F-81FD-614671E99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since computation encompasses many different types of activities, computer science research is often difficult to classify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three recurring themes define the discipline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1979A8D8-C6E0-B84E-A74C-DBB49C642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pic>
        <p:nvPicPr>
          <p:cNvPr id="20485" name="Picture 6">
            <a:extLst>
              <a:ext uri="{FF2B5EF4-FFF2-40B4-BE49-F238E27FC236}">
                <a16:creationId xmlns:a16="http://schemas.microsoft.com/office/drawing/2014/main" id="{61D56BB9-4E6B-B748-8661-8D72AAF1A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850" y="2602521"/>
            <a:ext cx="4432300" cy="348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4FAD7-539C-A74C-B4D1-967F3B07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6F63C52-A435-0D45-87EC-5AE6517F3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Hardware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24979C9-C5D8-074F-B4B2-BF9D63C80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sz="1600" i="1">
                <a:ea typeface="ＭＳ Ｐゴシック" panose="020B0600070205080204" pitchFamily="34" charset="-128"/>
              </a:rPr>
              <a:t>hardware</a:t>
            </a:r>
            <a:r>
              <a:rPr lang="en-US" altLang="en-US" sz="1600">
                <a:ea typeface="ＭＳ Ｐゴシック" panose="020B0600070205080204" pitchFamily="34" charset="-128"/>
              </a:rPr>
              <a:t> refers to the physical components of a computer and its supporting devices</a:t>
            </a: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most modern computers implement the von Neumann architecture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CPU + memory + input/output devices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ongoing research seeks to improve hardware design and organization </a:t>
            </a:r>
          </a:p>
          <a:p>
            <a:pPr lvl="1" eaLnBrk="1" hangingPunct="1"/>
            <a:r>
              <a:rPr lang="en-US" altLang="en-US" sz="1400" i="1">
                <a:ea typeface="ＭＳ Ｐゴシック" panose="020B0600070205080204" pitchFamily="34" charset="-128"/>
              </a:rPr>
              <a:t>circuit designers</a:t>
            </a:r>
            <a:r>
              <a:rPr lang="en-US" altLang="en-US" sz="1400">
                <a:ea typeface="ＭＳ Ｐゴシック" panose="020B0600070205080204" pitchFamily="34" charset="-128"/>
              </a:rPr>
              <a:t> create smaller, faster, more energy-efficient chips</a:t>
            </a:r>
          </a:p>
          <a:p>
            <a:pPr lvl="1" eaLnBrk="1" hangingPunct="1"/>
            <a:r>
              <a:rPr lang="en-US" altLang="en-US" sz="1400" i="1">
                <a:ea typeface="ＭＳ Ｐゴシック" panose="020B0600070205080204" pitchFamily="34" charset="-128"/>
              </a:rPr>
              <a:t>microchip manufacturers</a:t>
            </a:r>
            <a:r>
              <a:rPr lang="en-US" altLang="en-US" sz="1400">
                <a:ea typeface="ＭＳ Ｐゴシック" panose="020B0600070205080204" pitchFamily="34" charset="-128"/>
              </a:rPr>
              <a:t> seek to miniaturize and streamline production</a:t>
            </a:r>
          </a:p>
          <a:p>
            <a:pPr lvl="1" eaLnBrk="1" hangingPunct="1"/>
            <a:r>
              <a:rPr lang="en-US" altLang="en-US" sz="1400" i="1">
                <a:ea typeface="ＭＳ Ｐゴシック" panose="020B0600070205080204" pitchFamily="34" charset="-128"/>
              </a:rPr>
              <a:t>systems architects</a:t>
            </a:r>
            <a:r>
              <a:rPr lang="en-US" altLang="en-US" sz="1400">
                <a:ea typeface="ＭＳ Ｐゴシック" panose="020B0600070205080204" pitchFamily="34" charset="-128"/>
              </a:rPr>
              <a:t> research methods to increase </a:t>
            </a:r>
            <a:r>
              <a:rPr lang="en-US" altLang="en-US" sz="1400" i="1">
                <a:ea typeface="ＭＳ Ｐゴシック" panose="020B0600070205080204" pitchFamily="34" charset="-128"/>
              </a:rPr>
              <a:t>throughput</a:t>
            </a:r>
            <a:r>
              <a:rPr lang="en-US" altLang="en-US" sz="1400">
                <a:ea typeface="ＭＳ Ｐゴシック" panose="020B0600070205080204" pitchFamily="34" charset="-128"/>
              </a:rPr>
              <a:t> (the amount of work done in a given time period)</a:t>
            </a:r>
          </a:p>
          <a:p>
            <a:pPr lvl="2" eaLnBrk="1" hangingPunct="1"/>
            <a:r>
              <a:rPr lang="en-US" altLang="en-US" sz="1200">
                <a:ea typeface="ＭＳ Ｐゴシック" panose="020B0600070205080204" pitchFamily="34" charset="-128"/>
              </a:rPr>
              <a:t>e.g., parallel processing – splitting the computation across multiple CPUs</a:t>
            </a:r>
          </a:p>
          <a:p>
            <a:pPr lvl="2" eaLnBrk="1" hangingPunct="1"/>
            <a:r>
              <a:rPr lang="en-US" altLang="en-US" sz="1200">
                <a:ea typeface="ＭＳ Ｐゴシック" panose="020B0600070205080204" pitchFamily="34" charset="-128"/>
              </a:rPr>
              <a:t>e.g., networking – connecting computers to share information and work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B2CA5C58-8624-1044-A9A6-7560FF96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8BC2E-486C-0240-AC98-7B61942A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11302B6-756E-8A41-87D7-980E4D83D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Software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C0C4A35-1BEE-B948-AC69-4517055C24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sz="1600" i="1">
                <a:ea typeface="ＭＳ Ｐゴシック" panose="020B0600070205080204" pitchFamily="34" charset="-128"/>
              </a:rPr>
              <a:t>software</a:t>
            </a:r>
            <a:r>
              <a:rPr lang="en-US" altLang="en-US" sz="1600">
                <a:ea typeface="ＭＳ Ｐゴシック" panose="020B0600070205080204" pitchFamily="34" charset="-128"/>
              </a:rPr>
              <a:t> refers to the programs that execute on computers</a:t>
            </a: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3 basic software categories</a:t>
            </a:r>
          </a:p>
          <a:p>
            <a:pPr marL="762000" lvl="1" indent="-304800" eaLnBrk="1" hangingPunct="1">
              <a:buFont typeface="Wingdings" pitchFamily="2" charset="2"/>
              <a:buAutoNum type="arabicPeriod"/>
            </a:pPr>
            <a:r>
              <a:rPr lang="en-US" altLang="en-US" sz="1400" i="1">
                <a:ea typeface="ＭＳ Ｐゴシック" panose="020B0600070205080204" pitchFamily="34" charset="-128"/>
              </a:rPr>
              <a:t>systems software:</a:t>
            </a:r>
            <a:r>
              <a:rPr lang="en-US" altLang="en-US" sz="1400">
                <a:ea typeface="ＭＳ Ｐゴシック" panose="020B0600070205080204" pitchFamily="34" charset="-128"/>
              </a:rPr>
              <a:t> programs that directly control the execution of hardware components (e.g., operating systems)</a:t>
            </a:r>
          </a:p>
          <a:p>
            <a:pPr marL="762000" lvl="1" indent="-304800" eaLnBrk="1" hangingPunct="1">
              <a:buFont typeface="Wingdings" pitchFamily="2" charset="2"/>
              <a:buAutoNum type="arabicPeriod"/>
            </a:pPr>
            <a:r>
              <a:rPr lang="en-US" altLang="en-US" sz="1400" i="1">
                <a:ea typeface="ＭＳ Ｐゴシック" panose="020B0600070205080204" pitchFamily="34" charset="-128"/>
              </a:rPr>
              <a:t>development software:</a:t>
            </a:r>
            <a:r>
              <a:rPr lang="en-US" altLang="en-US" sz="1400">
                <a:ea typeface="ＭＳ Ｐゴシック" panose="020B0600070205080204" pitchFamily="34" charset="-128"/>
              </a:rPr>
              <a:t> programs that are used as tools in the development of other programs (e.g.  Microsoft.NET, Java SDK)</a:t>
            </a:r>
          </a:p>
          <a:p>
            <a:pPr marL="762000" lvl="1" indent="-304800" eaLnBrk="1" hangingPunct="1">
              <a:buFont typeface="Wingdings" pitchFamily="2" charset="2"/>
              <a:buAutoNum type="arabicPeriod"/>
            </a:pPr>
            <a:r>
              <a:rPr lang="en-US" altLang="en-US" sz="1400" i="1">
                <a:ea typeface="ＭＳ Ｐゴシック" panose="020B0600070205080204" pitchFamily="34" charset="-128"/>
              </a:rPr>
              <a:t>applications software:</a:t>
            </a:r>
            <a:r>
              <a:rPr lang="en-US" altLang="en-US" sz="1400">
                <a:ea typeface="ＭＳ Ｐゴシック" panose="020B0600070205080204" pitchFamily="34" charset="-128"/>
              </a:rPr>
              <a:t> all other programs, which perform a wide variety of tasks (e.g., web browsers, word processors, games)</a:t>
            </a:r>
          </a:p>
          <a:p>
            <a:pPr marL="762000" lvl="1" indent="-304800" eaLnBrk="1" hangingPunct="1">
              <a:buFont typeface="Wingdings" pitchFamily="2" charset="2"/>
              <a:buAutoNum type="arabicPeriod"/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buFont typeface="Wingdings" pitchFamily="2" charset="2"/>
              <a:buAutoNum type="arabicPeriod"/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many careers in computer science are related to the design, development, testing, and maintenance of software</a:t>
            </a:r>
          </a:p>
          <a:p>
            <a:pPr marL="762000" lvl="1" indent="-304800" eaLnBrk="1" hangingPunct="1"/>
            <a:r>
              <a:rPr lang="en-US" altLang="en-US" sz="1400" i="1">
                <a:ea typeface="ＭＳ Ｐゴシック" panose="020B0600070205080204" pitchFamily="34" charset="-128"/>
              </a:rPr>
              <a:t>language designers</a:t>
            </a:r>
            <a:r>
              <a:rPr lang="en-US" altLang="en-US" sz="1400">
                <a:ea typeface="ＭＳ Ｐゴシック" panose="020B0600070205080204" pitchFamily="34" charset="-128"/>
              </a:rPr>
              <a:t> develop and extend programming languages for easier and more efficient solutions</a:t>
            </a:r>
          </a:p>
          <a:p>
            <a:pPr marL="762000" lvl="1" indent="-304800" eaLnBrk="1" hangingPunct="1"/>
            <a:r>
              <a:rPr lang="en-US" altLang="en-US" sz="1400" i="1">
                <a:ea typeface="ＭＳ Ｐゴシック" panose="020B0600070205080204" pitchFamily="34" charset="-128"/>
              </a:rPr>
              <a:t>programmers</a:t>
            </a:r>
            <a:r>
              <a:rPr lang="en-US" altLang="en-US" sz="1400">
                <a:ea typeface="ＭＳ Ｐゴシック" panose="020B0600070205080204" pitchFamily="34" charset="-128"/>
              </a:rPr>
              <a:t> design and code algorithms for execution on a computer	</a:t>
            </a:r>
          </a:p>
          <a:p>
            <a:pPr marL="762000" lvl="1" indent="-304800" eaLnBrk="1" hangingPunct="1"/>
            <a:r>
              <a:rPr lang="en-US" altLang="en-US" sz="1400" i="1">
                <a:ea typeface="ＭＳ Ｐゴシック" panose="020B0600070205080204" pitchFamily="34" charset="-128"/>
              </a:rPr>
              <a:t>systems analysts</a:t>
            </a:r>
            <a:r>
              <a:rPr lang="en-US" altLang="en-US" sz="1400">
                <a:ea typeface="ＭＳ Ｐゴシック" panose="020B0600070205080204" pitchFamily="34" charset="-128"/>
              </a:rPr>
              <a:t> analyze program designs and manage development</a:t>
            </a:r>
          </a:p>
          <a:p>
            <a:pPr marL="762000" lvl="1" indent="-304800" eaLnBrk="1" hangingPunct="1">
              <a:buFont typeface="Wingdings" pitchFamily="2" charset="2"/>
              <a:buNone/>
            </a:pPr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2127569C-FCE7-1C4B-8D79-7F41DA742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385D02-B4C2-C447-BCF8-01B6FF7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AF66EF4-016F-C243-A377-902F22EFC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Theory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A4C6500-CFC9-3B4F-9A1F-199C828B23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theoretical computer scientists strive to understand the capabilities of algorithms and computers (deeply rooted in math and formal logic)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example: the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Turing machine </a:t>
            </a:r>
            <a:r>
              <a:rPr lang="en-US" altLang="en-US" sz="1600" dirty="0">
                <a:ea typeface="ＭＳ Ｐゴシック" panose="020B0600070205080204" pitchFamily="34" charset="-128"/>
              </a:rPr>
              <a:t>is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</a:rPr>
              <a:t>an abstract computational machine invented by computer pioneer Alan Turing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consists of: a tape on which characters can be written (I/O)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	a processor that can read/write on the tape, move left or right (CPU)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	space for storing the machine state - a number (memory)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significance of the Turing machine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it is programmable (example below is programmed to distinguish between an even or odd number of a's on the tape)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provably as powerful as any modern computer, but simpler so provides a manageable tool for studying computation		</a:t>
            </a: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70277AFB-466E-014E-904B-DF1A323FF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sp>
        <p:nvSpPr>
          <p:cNvPr id="105479" name="Text Box 7">
            <a:extLst>
              <a:ext uri="{FF2B5EF4-FFF2-40B4-BE49-F238E27FC236}">
                <a16:creationId xmlns:a16="http://schemas.microsoft.com/office/drawing/2014/main" id="{FDCF17D6-D323-BC4A-BC93-5838345EC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572000"/>
            <a:ext cx="2057400" cy="1377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Turing used this simpler model to prove there are problems that cannot be solved by any computer!</a:t>
            </a:r>
          </a:p>
        </p:txBody>
      </p:sp>
      <p:pic>
        <p:nvPicPr>
          <p:cNvPr id="23558" name="Picture 1">
            <a:extLst>
              <a:ext uri="{FF2B5EF4-FFF2-40B4-BE49-F238E27FC236}">
                <a16:creationId xmlns:a16="http://schemas.microsoft.com/office/drawing/2014/main" id="{9B783E55-1954-E340-AF73-B8DDA21B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" y="4441825"/>
            <a:ext cx="59658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01250-B6FF-3D4B-B49F-EDF6FC99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08351D5-D8E0-2D42-B389-F923B5741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391400" cy="609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Subfields of Computer Science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014F05B-D8D5-0B4A-B7BB-3F6FC5E84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077200" cy="4495800"/>
          </a:xfrm>
        </p:spPr>
        <p:txBody>
          <a:bodyPr/>
          <a:lstStyle/>
          <a:p>
            <a:pPr marL="0" indent="7938" eaLnBrk="1" hangingPunct="1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computer science can be divided into subfields	</a:t>
            </a:r>
          </a:p>
          <a:p>
            <a:pPr marL="517525" lvl="1" eaLnBrk="1" hangingPunct="1"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each subfield takes a unique approach to computation</a:t>
            </a:r>
          </a:p>
          <a:p>
            <a:pPr marL="517525" lvl="1" eaLnBrk="1" hangingPunct="1"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however the common themes of computer science (hardware, software, and theory) influence every subfield</a:t>
            </a:r>
          </a:p>
          <a:p>
            <a:pPr marL="407988" lvl="1" eaLnBrk="1" hangingPunct="1"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938" eaLnBrk="1" hangingPunct="1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4 highly visible subfields</a:t>
            </a:r>
          </a:p>
          <a:p>
            <a:pPr marL="517525" lvl="1" eaLnBrk="1" hangingPunct="1">
              <a:spcBef>
                <a:spcPts val="984"/>
              </a:spcBef>
              <a:buFont typeface="+mj-lt"/>
              <a:buAutoNum type="arabicPeriod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algorithms and data structures</a:t>
            </a:r>
          </a:p>
          <a:p>
            <a:pPr marL="517525" lvl="1" eaLnBrk="1" hangingPunct="1">
              <a:spcBef>
                <a:spcPts val="984"/>
              </a:spcBef>
              <a:buFont typeface="+mj-lt"/>
              <a:buAutoNum type="arabicPeriod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architecture</a:t>
            </a:r>
          </a:p>
          <a:p>
            <a:pPr marL="517525" lvl="1" eaLnBrk="1" hangingPunct="1">
              <a:spcBef>
                <a:spcPts val="984"/>
              </a:spcBef>
              <a:buFont typeface="+mj-lt"/>
              <a:buAutoNum type="arabicPeriod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software engineering</a:t>
            </a:r>
          </a:p>
          <a:p>
            <a:pPr marL="517525" lvl="1" eaLnBrk="1" hangingPunct="1">
              <a:spcBef>
                <a:spcPts val="984"/>
              </a:spcBef>
              <a:buFont typeface="+mj-lt"/>
              <a:buAutoNum type="arabicPeriod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artificial intelligence and robotics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628694-5D55-9A45-A767-4CB55940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C34E286-728C-294B-99C9-E7A1E7155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Algorithms and Data Structures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8EE9EA4-6B37-0448-8C15-388B70AB97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subfield that involves developing, analyzing, and implementing algorithms for solving problems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application: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encryption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encryption is the process of encoding a message so that it is decipherable only by its intended recipient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Caesar cipher: shift each letter three down in the alphabet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e.g., ET TU BRUTE </a:t>
            </a:r>
            <a:r>
              <a:rPr lang="en-US" altLang="en-US" sz="1200" dirty="0">
                <a:ea typeface="ＭＳ Ｐゴシック" panose="020B0600070205080204" pitchFamily="34" charset="-128"/>
                <a:sym typeface="Wingdings" pitchFamily="2" charset="2"/>
              </a:rPr>
              <a:t> HW WX EUXWH</a:t>
            </a: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6888D-1682-3348-8FA7-688E83A8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FC91-39C5-C842-AA5F-056D0A4E560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35325B-DE2F-3F43-A3E6-4FAF3C92A6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4853" y="3581400"/>
            <a:ext cx="5134293" cy="31875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1699</TotalTime>
  <Words>1659</Words>
  <Application>Microsoft Macintosh PowerPoint</Application>
  <PresentationFormat>On-screen Show (4:3)</PresentationFormat>
  <Paragraphs>190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Computer “Science”</vt:lpstr>
      <vt:lpstr>Artificial Science</vt:lpstr>
      <vt:lpstr>Computer Science Themes</vt:lpstr>
      <vt:lpstr>Hardware</vt:lpstr>
      <vt:lpstr>Software</vt:lpstr>
      <vt:lpstr>Theory</vt:lpstr>
      <vt:lpstr>Subfields of Computer Science</vt:lpstr>
      <vt:lpstr>Algorithms and Data Structures</vt:lpstr>
      <vt:lpstr>Private-key Encryption</vt:lpstr>
      <vt:lpstr>Public-Key Encryption</vt:lpstr>
      <vt:lpstr>Encryption and e-commerce</vt:lpstr>
      <vt:lpstr>Architecture</vt:lpstr>
      <vt:lpstr>Software Engineering</vt:lpstr>
      <vt:lpstr>Artificial Intelligence</vt:lpstr>
      <vt:lpstr>Bioinformatics</vt:lpstr>
      <vt:lpstr>Data Science</vt:lpstr>
      <vt:lpstr>The Ethics of Computing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74</cp:revision>
  <cp:lastPrinted>2020-07-30T15:44:24Z</cp:lastPrinted>
  <dcterms:created xsi:type="dcterms:W3CDTF">2010-08-31T16:32:26Z</dcterms:created>
  <dcterms:modified xsi:type="dcterms:W3CDTF">2021-08-07T22:38:03Z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