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19" r:id="rId4"/>
    <p:sldId id="304" r:id="rId5"/>
    <p:sldId id="321" r:id="rId6"/>
    <p:sldId id="316" r:id="rId7"/>
    <p:sldId id="289" r:id="rId8"/>
    <p:sldId id="315" r:id="rId9"/>
    <p:sldId id="317" r:id="rId10"/>
    <p:sldId id="322" r:id="rId11"/>
    <p:sldId id="323" r:id="rId12"/>
    <p:sldId id="318" r:id="rId13"/>
    <p:sldId id="324" r:id="rId14"/>
    <p:sldId id="326" r:id="rId15"/>
    <p:sldId id="327" r:id="rId16"/>
    <p:sldId id="307" r:id="rId17"/>
    <p:sldId id="330" r:id="rId18"/>
    <p:sldId id="33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1"/>
    <p:restoredTop sz="94354"/>
  </p:normalViewPr>
  <p:slideViewPr>
    <p:cSldViewPr>
      <p:cViewPr varScale="1">
        <p:scale>
          <a:sx n="116" d="100"/>
          <a:sy n="116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936440-10DB-BD4C-A278-4E7669114A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30852-8AF8-684A-B05C-3F1F23B842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F575BF-E79F-1747-A6F1-8E8F086967E5}" type="datetimeFigureOut">
              <a:rPr lang="en-US"/>
              <a:pPr>
                <a:defRPr/>
              </a:pPr>
              <a:t>8/7/21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67FA2-D35C-9A44-8F03-B1929711B8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6C000-4955-6049-87C3-747AC9F6D0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DBFE6F4-56DA-3043-946E-75AE02279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F0C424C-30B0-334C-B15C-995338D93C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FDBBBED-2823-694B-B3D6-64796F094F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4436791-A614-7743-B7D8-FB51578710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82F2EA86-6E73-D844-BD6A-D763080AEC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797FA5D-B1CD-6647-B5DD-0715820FD6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757DBC5E-6A50-8244-87C9-91F1458B7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6B356E-CA53-2643-A050-23BBDD4457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1B3C144-8F13-EC4D-8554-279EDE3DF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FA0EB1C-DADB-7848-80DE-D65CF3B0D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2288306-C981-FD42-85D0-AE9CE2D9E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9C5D9B-23AA-0349-B457-8BD366FFB6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0C213F-0B8A-A640-ABC0-ADF3217B7AA6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672AFE6-B6CE-714B-8A58-DA30FE4BA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770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5BF65-471D-4547-B861-73B6CCD1D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1589BD-A654-C34A-92F5-09D669DE7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5BEF25-AC49-1643-B289-69028B136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EAE6-5976-524E-92A0-51656B6BAF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097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32B0C-2E7A-224C-AF7D-E3D73D641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CCECB7-E11C-6B4D-A766-9E23FFB2C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897BC-2B13-3B47-8622-882D68369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9CF-0AA4-DD4D-9654-346434762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90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1623F-745D-AB46-8D74-3B77DEB41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BF89C-7903-1B44-9B14-93F640C91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E9973-0019-824B-B3B7-37F79439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AF4D-B73E-A743-B785-54DB295F32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08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0202E5-3E62-EF4A-AC70-E7AE9D628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1FD0F1-6B55-884D-8777-566259BF6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9208903-3B96-8641-8093-7BD7A0391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729E-D9DF-554A-A4B8-6FBD22C2B2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38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D61D73-8D76-7344-B329-618E362BE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9296D-0AEF-EB4B-A6A6-F66D3BD6C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AD7E2-78CD-1D48-BC05-0EA0AC8E1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C864-3341-7E44-A494-2469D140B7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19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805D22-9376-1B4B-BE07-8DAE95A24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EE2EA7-D3BD-014A-A370-94F04EA9C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C8BBE5-2600-5440-8448-5EDBCD82B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70BA-74B0-3E43-A5BF-C6E4363A31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954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AE46F-1E0A-7344-B7B4-CD7379D95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9F889-405F-3340-A28C-0E4560A18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EE815-3234-CF44-8D34-DE77072D1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536C-DC03-7349-A4EA-EB2F502E31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1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A7D8CF-5163-A349-9A41-9EF2D745B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E9689F-8205-8241-BFFE-138D3929A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38DB2F-9FB5-A643-B0B7-2FBE92D06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EFAE-4E25-0E42-AFAA-925B702AE7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34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B6F4D4-DC85-A24A-8852-84C8B204D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E923BA-70F5-914E-8174-CCA98AED9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4E45E9-AF5A-DD48-81D0-39C4B2831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5277-7C0B-444A-B72B-9FA5EBC3B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E7CCB7-14B2-E04C-8F65-9EA49EED5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E9B0E1-28AE-7F47-A126-5D0774960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8A4BEA-4843-FE48-83B2-7143B2A69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078E-59A0-5F46-8E5E-C4567C2BB3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14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F0EFC-8CF4-2C4A-8C6E-CBA3DF7AF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8CFEA-C2D3-3A4E-BD85-D542CC8EA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A5BC1-F7A5-C54F-B99D-6E92E532C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BEDF-3B56-B64F-98F4-D68DBBEB83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02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62D32-EBAB-7A44-A1EB-534F06DAD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2376B-F879-6D45-9320-B99973DFA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4CBF6-E244-F740-8F55-666F50504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277D-0235-1C48-BB18-230024F1B0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414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3FFFD6-F30D-364D-A1D5-BB78B05C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C1CDF5-D4AE-1244-8400-A43E49570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1EEDCAE-4E3A-4C47-A22F-0DC3C99124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FAF21C5-9A0D-9344-8B7A-200E76F833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4117B306-2CE8-EC44-8AC0-90EA1422CD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9A382A4-6539-8F4C-9F40-2F8B30E56E0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CF2697FA-59F6-5F4F-AFF9-D788CEDB9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4703A8-119D-534C-BF03-5594B2AC978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364239-A55F-B94E-9158-D80985A431CE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mpsciconcepts.com/C6/search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CB598392-9C97-3E40-A615-003536A98F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Algorithms &amp; Programming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D6BD5-3777-AE40-87BB-34FDEC2B01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D92DF2B4-72F6-C841-A550-12367B2A5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Binary Search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EE6D1419-2222-904B-892C-5E5001DD6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371475" indent="-371475"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binary search</a:t>
            </a:r>
            <a:r>
              <a:rPr lang="en-US" altLang="en-US" sz="1600" dirty="0">
                <a:ea typeface="ＭＳ Ｐゴシック" panose="020B0600070205080204" pitchFamily="34" charset="-128"/>
              </a:rPr>
              <a:t> involves continually cutting the desired search list in half until the item is found </a:t>
            </a:r>
          </a:p>
          <a:p>
            <a:pPr marL="787400" lvl="1" indent="-3302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algorithm is only applicable if the list is ordered </a:t>
            </a:r>
          </a:p>
          <a:p>
            <a:pPr marL="1244600" lvl="2" indent="-3302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a list of numbers in increasing order</a:t>
            </a:r>
          </a:p>
          <a:p>
            <a:pPr marL="1244600" lvl="2" indent="-3302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a list of words in alphabetical order</a:t>
            </a:r>
          </a:p>
          <a:p>
            <a:pPr marL="371475" indent="-371475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71475" indent="-371475" eaLnBrk="1" hangingPunct="1"/>
            <a:r>
              <a:rPr lang="en-US" altLang="en-US" sz="1600" u="sng" dirty="0">
                <a:ea typeface="ＭＳ Ｐゴシック" panose="020B0600070205080204" pitchFamily="34" charset="-128"/>
              </a:rPr>
              <a:t>binary search for finding an item in an ordered list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initially, the potential range in which the item could occur is the entire list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as long as items remain in the potential range and the desired item has not been found, repeatedly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examine at the middle entry in the potential range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middle entry is the item you are looking for, then you are done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middle entry is greater than the desired item, then reduce the potential range to those entries left of the middle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middle entry is less than the desired item, then reduce the potential range to those entries right of the middle</a:t>
            </a:r>
          </a:p>
          <a:p>
            <a:pPr marL="1244600" lvl="2" indent="-3302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71475" indent="-371475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by repeatedly cutting the potential range in half, binary search can home in on the value very quickly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2DDE7B-DCE7-1342-9B43-91F874C7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Figure8-6.png">
            <a:hlinkClick r:id="rId2"/>
            <a:extLst>
              <a:ext uri="{FF2B5EF4-FFF2-40B4-BE49-F238E27FC236}">
                <a16:creationId xmlns:a16="http://schemas.microsoft.com/office/drawing/2014/main" id="{C75417A4-0AA2-CD49-90A1-07A8B109A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400425"/>
            <a:ext cx="83486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D0A4A3C-E9D2-4F4D-9B59-3D2E9AB0E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Binary Search Example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9AAAC8EF-0809-3A43-AEF0-FBF4997A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458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suppose you have a sorted list of state names, and want to find </a:t>
            </a:r>
            <a:r>
              <a:rPr lang="en-US" altLang="en-US" sz="1600" i="1" dirty="0"/>
              <a:t>MD</a:t>
            </a:r>
          </a:p>
          <a:p>
            <a:pPr lvl="1">
              <a:spcBef>
                <a:spcPct val="20000"/>
              </a:spcBef>
              <a:buFontTx/>
              <a:buAutoNum type="arabicPeriod"/>
            </a:pPr>
            <a:r>
              <a:rPr lang="en-US" altLang="en-US" sz="1400" dirty="0"/>
              <a:t>start by examining the middle entry (</a:t>
            </a:r>
            <a:r>
              <a:rPr lang="en-US" altLang="en-US" sz="1400" i="1" dirty="0"/>
              <a:t>ND</a:t>
            </a:r>
            <a:r>
              <a:rPr lang="en-US" altLang="en-US" sz="1400" dirty="0"/>
              <a:t>)</a:t>
            </a:r>
          </a:p>
          <a:p>
            <a:pPr lvl="2">
              <a:spcBef>
                <a:spcPct val="20000"/>
              </a:spcBef>
            </a:pPr>
            <a:r>
              <a:rPr lang="en-US" altLang="en-US" sz="1200" dirty="0"/>
              <a:t>since </a:t>
            </a:r>
            <a:r>
              <a:rPr lang="en-US" altLang="en-US" sz="1200" i="1" dirty="0"/>
              <a:t>ND </a:t>
            </a:r>
            <a:r>
              <a:rPr lang="en-US" altLang="en-US" sz="1200" dirty="0"/>
              <a:t>comes after </a:t>
            </a:r>
            <a:r>
              <a:rPr lang="en-US" altLang="en-US" sz="1200" i="1" dirty="0"/>
              <a:t>MD </a:t>
            </a:r>
            <a:r>
              <a:rPr lang="en-US" altLang="en-US" sz="1200" dirty="0"/>
              <a:t>alphabetically, can eliminate it and all entries that appear to the right</a:t>
            </a:r>
          </a:p>
          <a:p>
            <a:pPr lvl="1">
              <a:spcBef>
                <a:spcPct val="20000"/>
              </a:spcBef>
              <a:buFontTx/>
              <a:buAutoNum type="arabicPeriod"/>
            </a:pPr>
            <a:r>
              <a:rPr lang="en-US" altLang="en-US" sz="1400" dirty="0"/>
              <a:t>next, examine the middle of the remaining entries (</a:t>
            </a:r>
            <a:r>
              <a:rPr lang="en-US" altLang="en-US" sz="1400" i="1" dirty="0"/>
              <a:t>IA</a:t>
            </a:r>
            <a:r>
              <a:rPr lang="en-US" altLang="en-US" sz="1400" dirty="0"/>
              <a:t>)</a:t>
            </a:r>
          </a:p>
          <a:p>
            <a:pPr lvl="2">
              <a:spcBef>
                <a:spcPct val="20000"/>
              </a:spcBef>
            </a:pPr>
            <a:r>
              <a:rPr lang="en-US" altLang="en-US" sz="1200" dirty="0"/>
              <a:t>since </a:t>
            </a:r>
            <a:r>
              <a:rPr lang="en-US" altLang="en-US" sz="1200" i="1" dirty="0"/>
              <a:t>IA </a:t>
            </a:r>
            <a:r>
              <a:rPr lang="en-US" altLang="en-US" sz="1200" dirty="0"/>
              <a:t>comes before </a:t>
            </a:r>
            <a:r>
              <a:rPr lang="en-US" altLang="en-US" sz="1200" i="1" dirty="0"/>
              <a:t>MD </a:t>
            </a:r>
            <a:r>
              <a:rPr lang="en-US" altLang="en-US" sz="1200" dirty="0"/>
              <a:t>alphabetically, can eliminate it and all entries that appear to the left</a:t>
            </a:r>
            <a:r>
              <a:rPr lang="en-US" altLang="en-US" sz="1600" dirty="0"/>
              <a:t> </a:t>
            </a:r>
          </a:p>
          <a:p>
            <a:pPr lvl="1">
              <a:spcBef>
                <a:spcPct val="20000"/>
              </a:spcBef>
              <a:buFontTx/>
              <a:buAutoNum type="arabicPeriod"/>
            </a:pPr>
            <a:r>
              <a:rPr lang="en-US" altLang="en-US" sz="1400" dirty="0"/>
              <a:t>next, examine the middle of the remaining entries (</a:t>
            </a:r>
            <a:r>
              <a:rPr lang="en-US" altLang="en-US" sz="1400" i="1" dirty="0"/>
              <a:t>MD</a:t>
            </a:r>
            <a:r>
              <a:rPr lang="en-US" altLang="en-US" sz="1400" dirty="0"/>
              <a:t>)</a:t>
            </a:r>
          </a:p>
          <a:p>
            <a:pPr lvl="2">
              <a:spcBef>
                <a:spcPct val="20000"/>
              </a:spcBef>
            </a:pPr>
            <a:r>
              <a:rPr lang="en-US" altLang="en-US" sz="1200" dirty="0"/>
              <a:t>the desired entry is found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2CB64-39F2-4746-ABFF-B90492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E8AB31D3-234B-6D43-A4A5-C0B35D2E7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Analysis</a:t>
            </a:r>
          </a:p>
        </p:txBody>
      </p:sp>
      <p:sp>
        <p:nvSpPr>
          <p:cNvPr id="29698" name="Rectangle 5">
            <a:extLst>
              <a:ext uri="{FF2B5EF4-FFF2-40B4-BE49-F238E27FC236}">
                <a16:creationId xmlns:a16="http://schemas.microsoft.com/office/drawing/2014/main" id="{ED557C68-BB0F-9548-B208-4A806AC01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sequential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 the worst case, the item you are looking for is in the last spot in the list (or not in the list at all)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as a result, you will have to inspect and compare every entry in the list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amount of work required is proportional to the list size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sequential search is an </a:t>
            </a:r>
            <a:r>
              <a:rPr lang="en-US" altLang="en-US" sz="1400" dirty="0">
                <a:ea typeface="ＭＳ Ｐゴシック" panose="020B0600070205080204" pitchFamily="34" charset="-128"/>
              </a:rPr>
              <a:t>O(N) algorithm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binary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 the worst case, you will have to keep halving the list until it gets down to a single entry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each time you inspect/compare an entry, you rule out roughly half the remaining entries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amount of work required is proportional to the logarithm of the list size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binary search is an O</a:t>
            </a:r>
            <a:r>
              <a:rPr lang="en-US" altLang="en-US" sz="1400" dirty="0">
                <a:ea typeface="ＭＳ Ｐゴシック" panose="020B0600070205080204" pitchFamily="34" charset="-128"/>
              </a:rPr>
              <a:t>(log N) algorithm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9F2A9946-FB14-F347-B48D-E1D889D2F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244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imagine searching a phone book of the United States (330 million people)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sequential search requires at most 330 million inspections/comparisons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binary search requires at most </a:t>
            </a:r>
            <a:r>
              <a:rPr lang="en-US" altLang="en-US" sz="1400" dirty="0">
                <a:sym typeface="Symbol" pitchFamily="2" charset="2"/>
              </a:rPr>
              <a:t></a:t>
            </a:r>
            <a:r>
              <a:rPr lang="en-US" altLang="en-US" sz="1400" dirty="0"/>
              <a:t>log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(330,000,000)</a:t>
            </a:r>
            <a:r>
              <a:rPr lang="en-US" altLang="en-US" sz="1400" dirty="0">
                <a:sym typeface="Symbol" pitchFamily="2" charset="2"/>
              </a:rPr>
              <a:t></a:t>
            </a:r>
            <a:r>
              <a:rPr lang="en-US" altLang="en-US" sz="1400" dirty="0"/>
              <a:t> = 29 inspections/comparisons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636A9-D850-8142-850B-625B0053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6670DF33-A194-0E4E-9830-157B14B35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Another Algorithm Example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F9BED37-BA53-4644-8AAE-F1EBA27D5D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marL="371475" indent="-371475" eaLnBrk="1" hangingPunct="1"/>
            <a:r>
              <a:rPr lang="en-US" altLang="en-US" sz="1600" u="sng" dirty="0">
                <a:ea typeface="ＭＳ Ｐゴシック" panose="020B0600070205080204" pitchFamily="34" charset="-128"/>
              </a:rPr>
              <a:t>Newton’s Algorithm for finding the square root of N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with an initial approximation of 1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as long as the approximation isn’t close enough, repeatedly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sz="1200" dirty="0">
                <a:ea typeface="ＭＳ Ｐゴシック" panose="020B0600070205080204" pitchFamily="34" charset="-128"/>
              </a:rPr>
              <a:t>refine the approximation using the formula: </a:t>
            </a:r>
          </a:p>
          <a:p>
            <a:pPr marL="1244600" lvl="2" indent="-330200" eaLnBrk="1" hangingPunct="1">
              <a:buFont typeface="Wingdings" pitchFamily="2" charset="2"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		newApproximation = (oldApproximation + N/oldApproximation)/2</a:t>
            </a:r>
          </a:p>
          <a:p>
            <a:pPr marL="1244600" lvl="2" indent="-330200" eaLnBrk="1" hangingPunct="1">
              <a:buFont typeface="Wingdings" pitchFamily="2" charset="2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244600" lvl="2" indent="-3302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244600" lvl="2" indent="-3302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87400" lvl="1" indent="-330200" eaLnBrk="1" hangingPunct="1"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example: finding the square root of 1024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DED7644B-ED0C-0A4A-963D-7CFE073B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958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62000" indent="-3048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19200" indent="-3048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algorithm analysis: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Newton's Algorithm does converge on the square root because each successive approximation is closer than the previous one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p"/>
            </a:pPr>
            <a:r>
              <a:rPr lang="en-US" altLang="en-US" sz="1400" dirty="0"/>
              <a:t>however, since the square root might be a non-terminating fraction it is difficult to define the exact number of steps for convergence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in general, the difference between the given approximation and the actual square root is roughly cut in half by each successive refinement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sz="1400" dirty="0"/>
              <a:t>	</a:t>
            </a:r>
            <a:r>
              <a:rPr lang="en-US" altLang="en-US" sz="1400" dirty="0">
                <a:sym typeface="Wingdings" pitchFamily="2" charset="2"/>
              </a:rPr>
              <a:t> </a:t>
            </a:r>
            <a:r>
              <a:rPr lang="en-US" altLang="en-US" sz="1400" dirty="0"/>
              <a:t>demonstrates O(log N) behavior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259A4-D9DC-4047-BB12-7AA30C16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789238"/>
            <a:ext cx="2463800" cy="180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5668D-DC8F-CE46-A935-EFD1A3EC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15F841E-3438-CD45-98CC-DD699FC9C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Algorithms and Programming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75E140AB-174E-1E4B-AC03-DDAD44E1C6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683125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programming is all about designing and coding algorithms for solving problems</a:t>
            </a:r>
          </a:p>
          <a:p>
            <a:pPr marL="762000" lvl="1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intended executor is the computer or a program executing on that computer</a:t>
            </a:r>
          </a:p>
          <a:p>
            <a:pPr marL="762000" lvl="1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instructions are written in programming languages which are more constrained and exact than human languages</a:t>
            </a:r>
          </a:p>
          <a:p>
            <a:pPr marL="762000" lvl="1" indent="-3048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level of precision necessary to write programs can be frustrating to beginners</a:t>
            </a:r>
          </a:p>
          <a:p>
            <a:pPr marL="762000" lvl="1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but it is much easier than it was 50 years ago</a:t>
            </a:r>
          </a:p>
          <a:p>
            <a:pPr marL="762000" lvl="1" indent="-3048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early computers (ENIAC) needed to be wired to perform computations</a:t>
            </a:r>
          </a:p>
          <a:p>
            <a:pPr marL="762000" lvl="1" indent="-3048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with the advent of the von Neumann architecture, computers could be programmed instead of rewired</a:t>
            </a:r>
          </a:p>
          <a:p>
            <a:pPr marL="1219200" lvl="2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an algorithm could be coded as instructions, loaded into the memory of the computer, and executed</a:t>
            </a:r>
          </a:p>
          <a:p>
            <a:pPr marL="1219200" lvl="2" indent="-3048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2E17E-13FF-E74F-B6F5-1FEBD280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A3A6A1EB-E6C6-1D40-A453-D8FA34BF7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Evolution of Languages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6E26521-E40F-FE4F-B248-C1AACE1205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867400" cy="2057400"/>
          </a:xfrm>
        </p:spPr>
        <p:txBody>
          <a:bodyPr/>
          <a:lstStyle/>
          <a:p>
            <a:pPr marL="9525" indent="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first programming languages were known as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machine languages</a:t>
            </a:r>
          </a:p>
          <a:p>
            <a:pPr marL="514350" lvl="1" indent="-306388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consist of instructions that correspond directly to the hardware operations of a particular machine</a:t>
            </a:r>
          </a:p>
          <a:p>
            <a:pPr marL="919163" lvl="2" indent="-306388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i.e., instructions deal directly with the computer’s physical components including main memory and CPU registers</a:t>
            </a:r>
          </a:p>
          <a:p>
            <a:pPr marL="919163" lvl="2" indent="-306388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very low level of abstraction</a:t>
            </a:r>
          </a:p>
          <a:p>
            <a:pPr marL="514350" lvl="1" indent="-306388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machine language instructions are written in binary</a:t>
            </a:r>
          </a:p>
          <a:p>
            <a:pPr marL="919163" lvl="2" indent="-306388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programming in machine language is tedious and error prone 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49B86A0-F294-A841-B391-F97A585768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143000"/>
            <a:ext cx="2057400" cy="2133600"/>
          </a:xfrm>
          <a:prstGeom prst="rect">
            <a:avLst/>
          </a:prstGeom>
        </p:spPr>
      </p:pic>
      <p:pic>
        <p:nvPicPr>
          <p:cNvPr id="11" name="Picture 10" descr="A screenshot of text&#10;&#10;Description automatically generated">
            <a:extLst>
              <a:ext uri="{FF2B5EF4-FFF2-40B4-BE49-F238E27FC236}">
                <a16:creationId xmlns:a16="http://schemas.microsoft.com/office/drawing/2014/main" id="{F31535BF-A632-6D40-8BD5-62E0C7320D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667000"/>
            <a:ext cx="2057400" cy="24384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4EB18F9-FAF3-9D4E-9C42-851270F7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57337"/>
            <a:ext cx="5867400" cy="1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 eaLnBrk="1" hangingPunct="1">
              <a:lnSpc>
                <a:spcPct val="9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in early 1950s, </a:t>
            </a:r>
            <a:r>
              <a:rPr lang="en-US" altLang="en-US" sz="1600" i="1" kern="0" dirty="0">
                <a:ea typeface="ＭＳ Ｐゴシック" panose="020B0600070205080204" pitchFamily="34" charset="-128"/>
              </a:rPr>
              <a:t>assembly languages </a:t>
            </a:r>
            <a:r>
              <a:rPr lang="en-US" altLang="en-US" sz="1600" kern="0" dirty="0">
                <a:ea typeface="ＭＳ Ｐゴシック" panose="020B0600070205080204" pitchFamily="34" charset="-128"/>
              </a:rPr>
              <a:t>evolved from machine languages</a:t>
            </a:r>
            <a:endParaRPr lang="en-US" altLang="en-US" sz="1600" i="1" kern="0" dirty="0">
              <a:ea typeface="ＭＳ Ｐゴシック" panose="020B0600070205080204" pitchFamily="34" charset="-128"/>
            </a:endParaRPr>
          </a:p>
          <a:p>
            <a:pPr marL="514350" lvl="1" indent="-306388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replaced binary codes with words like ADD, MOVE</a:t>
            </a:r>
          </a:p>
          <a:p>
            <a:pPr marL="919163" lvl="2" indent="-306388" eaLnBrk="1" hangingPunct="1">
              <a:lnSpc>
                <a:spcPct val="90000"/>
              </a:lnSpc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easier to remember &amp; debug, but still machine-specific</a:t>
            </a:r>
          </a:p>
          <a:p>
            <a:pPr marL="514350" lvl="1" indent="-306388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a separate program called an </a:t>
            </a:r>
            <a:r>
              <a:rPr lang="en-US" altLang="en-US" sz="1400" i="1" kern="0" dirty="0">
                <a:ea typeface="ＭＳ Ｐゴシック" panose="020B0600070205080204" pitchFamily="34" charset="-128"/>
              </a:rPr>
              <a:t>assembler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translated the assembly instructions into machine language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5BA12-063A-E440-9D84-CACF8E69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857F3F4-A97E-704C-9373-07EB7BB1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33737"/>
            <a:ext cx="5867400" cy="1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in the late 1950's, </a:t>
            </a:r>
            <a:r>
              <a:rPr lang="en-US" altLang="en-US" sz="1600" i="1" kern="0" dirty="0">
                <a:ea typeface="ＭＳ Ｐゴシック" panose="020B0600070205080204" pitchFamily="34" charset="-128"/>
              </a:rPr>
              <a:t>high-level languages</a:t>
            </a:r>
            <a:r>
              <a:rPr lang="en-US" altLang="en-US" sz="1600" kern="0" dirty="0">
                <a:ea typeface="ＭＳ Ｐゴシック" panose="020B0600070205080204" pitchFamily="34" charset="-128"/>
              </a:rPr>
              <a:t> were introduced</a:t>
            </a:r>
          </a:p>
          <a:p>
            <a:pPr marL="762000" lvl="1" indent="-304800" eaLnBrk="1" hangingPunct="1">
              <a:lnSpc>
                <a:spcPct val="8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they allow the programmer to write code closer to the way humans think (as opposed to mimicking hardware operations)</a:t>
            </a:r>
          </a:p>
          <a:p>
            <a:pPr marL="762000" lvl="1" indent="-304800" eaLnBrk="1" hangingPunct="1">
              <a:lnSpc>
                <a:spcPct val="8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more natural, plus machine-independent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B4A2DE-E5F0-4E49-A9A4-4CFCB48836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64960" y="4953000"/>
            <a:ext cx="1986280" cy="126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A13DE43-36CB-094F-B497-7AF9348A7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 Translation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0DD346A5-B091-1140-939D-702366CE22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1524000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using a high-level language, the programmer is able to reason at a high-level of abstraction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but programs must still be translated into machine language that the computer hardware can understand/execute</a:t>
            </a:r>
          </a:p>
          <a:p>
            <a:pPr marL="9525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real-world analogy: translating a speech from one language to another</a:t>
            </a:r>
          </a:p>
          <a:p>
            <a:pPr marL="857250"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4640A-E2AA-E942-8976-198C8BBC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93054-5746-414C-9007-52875F8D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5486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 eaLnBrk="1" hangingPunct="1">
              <a:spcBef>
                <a:spcPct val="40000"/>
              </a:spcBef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an </a:t>
            </a:r>
            <a:r>
              <a:rPr lang="en-US" altLang="en-US" sz="1400" i="1" kern="0" dirty="0">
                <a:ea typeface="ＭＳ Ｐゴシック" panose="020B0600070205080204" pitchFamily="34" charset="-128"/>
              </a:rPr>
              <a:t>interpreter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can be used provide a real-time translation</a:t>
            </a:r>
          </a:p>
          <a:p>
            <a:pPr marL="514350" lvl="1" indent="-296863" eaLnBrk="1" hangingPunct="1">
              <a:spcBef>
                <a:spcPct val="4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the interpreter hears a phrase, translates, and immediately speaks the translation</a:t>
            </a:r>
          </a:p>
          <a:p>
            <a:pPr marL="514350" lvl="1" indent="-296863" eaLnBrk="1" hangingPunct="1">
              <a:spcBef>
                <a:spcPct val="4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ADVANTAGE: the translation is immediate</a:t>
            </a:r>
          </a:p>
          <a:p>
            <a:pPr marL="514350" lvl="1" indent="-296863" eaLnBrk="1" hangingPunct="1">
              <a:spcBef>
                <a:spcPct val="4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DISADVANTAGE: if you want to hear the speech again, must interpret all over again</a:t>
            </a:r>
          </a:p>
          <a:p>
            <a:pPr marL="217487" lvl="1" indent="0" eaLnBrk="1" hangingPunct="1">
              <a:spcBef>
                <a:spcPct val="40000"/>
              </a:spcBef>
              <a:buClr>
                <a:srgbClr val="FF0000"/>
              </a:buClr>
              <a:buNone/>
            </a:pPr>
            <a:endParaRPr lang="en-US" altLang="en-US" sz="1200" kern="0" dirty="0">
              <a:ea typeface="ＭＳ Ｐゴシック" panose="020B0600070205080204" pitchFamily="34" charset="-128"/>
            </a:endParaRPr>
          </a:p>
          <a:p>
            <a:pPr marL="9525" indent="0" eaLnBrk="1" hangingPunct="1">
              <a:spcBef>
                <a:spcPct val="40000"/>
              </a:spcBef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a </a:t>
            </a:r>
            <a:r>
              <a:rPr lang="en-US" altLang="en-US" sz="1400" i="1" kern="0" dirty="0">
                <a:ea typeface="ＭＳ Ｐゴシック" panose="020B0600070205080204" pitchFamily="34" charset="-128"/>
              </a:rPr>
              <a:t>translator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(or </a:t>
            </a:r>
            <a:r>
              <a:rPr lang="en-US" altLang="en-US" sz="1400" i="1" kern="0" dirty="0">
                <a:ea typeface="ＭＳ Ｐゴシック" panose="020B0600070205080204" pitchFamily="34" charset="-128"/>
              </a:rPr>
              <a:t>compiler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) translates the entire speech offline</a:t>
            </a:r>
          </a:p>
          <a:p>
            <a:pPr marL="514350" lvl="1" indent="-296863" eaLnBrk="1" hangingPunct="1">
              <a:spcBef>
                <a:spcPct val="4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the translator takes a copy of the speech, returns when the entire speech is translated</a:t>
            </a:r>
          </a:p>
          <a:p>
            <a:pPr marL="514350" lvl="1" indent="-296863" eaLnBrk="1" hangingPunct="1">
              <a:spcBef>
                <a:spcPct val="4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ADVANTAGE: once translated, it can be read over and over very quickly</a:t>
            </a:r>
          </a:p>
          <a:p>
            <a:pPr marL="514350" lvl="1" indent="-296863" eaLnBrk="1" hangingPunct="1">
              <a:spcBef>
                <a:spcPct val="4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DISADVANTAGE: must wait for the entire speech to be translated</a:t>
            </a:r>
          </a:p>
        </p:txBody>
      </p:sp>
      <p:pic>
        <p:nvPicPr>
          <p:cNvPr id="6" name="Picture 5" descr="A person standing in front of a television screen&#10;&#10;Description automatically generated">
            <a:extLst>
              <a:ext uri="{FF2B5EF4-FFF2-40B4-BE49-F238E27FC236}">
                <a16:creationId xmlns:a16="http://schemas.microsoft.com/office/drawing/2014/main" id="{9FDEC9AA-26B9-FD46-93F3-33F4A56631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2980690"/>
            <a:ext cx="3025775" cy="1667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46AE0-627F-A541-80EC-73BDB14F8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141" y="4740196"/>
            <a:ext cx="2390660" cy="1736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A76D89C9-2FF0-2141-A735-DA1E07659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Interpreters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A6845F6-B1F3-C44E-A6E8-6985774C9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828800"/>
          </a:xfrm>
        </p:spPr>
        <p:txBody>
          <a:bodyPr/>
          <a:lstStyle/>
          <a:p>
            <a:pPr marL="228600" indent="-2286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for program translation, the interpretation approach relies on a program known as an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interpreter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to translate and execute high-level statements 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interpreter reads one high-level statement at a time, immediately translating and executing the statement before processing the next one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particularly useful for dynamic, interactive applications (e.g., Web pages)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each execution requires translating again, can be slow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JavaScript is interpreted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72EC88B6-03AD-804D-84C2-9407D63F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3733800"/>
            <a:ext cx="784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171FF-8F67-9F47-8CEB-FF4D0469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FC8E281C-30FE-6548-8CE0-BE75E2236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Compilers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E592B602-192F-0543-9215-DE49EC99D1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2060576"/>
          </a:xfrm>
        </p:spPr>
        <p:txBody>
          <a:bodyPr/>
          <a:lstStyle/>
          <a:p>
            <a:pPr marL="228600" indent="-2286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compilation approach relies on a program known as 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compiler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to translate the entire high-level language program into its equivalent machine-language instructions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resulting machine-language program can be executed directly on the computer, very fast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used in large software applications when speed is of the utmost importance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but must compile the entire program before execution, so initial delay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C, C++, Java are compiled*</a:t>
            </a: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3ACB5AA1-A59D-904B-8431-1F51F0B6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776662"/>
            <a:ext cx="7620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B4BBD-0394-4B49-B4ED-B17EE5D2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B87A135-6D6A-B643-B897-8BC4F3A60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Algorithms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D2E106C-3381-D149-B47D-A2F8F7512F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2743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central concept underlying all computation is that of the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algorithm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an algorithm is a step-by-step sequence of instructions for carrying out some task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programming can be viewed as the process of designing and implementing algorithms that a computer can carry out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programmer’s job is to: 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create an algorithm for accomplishing a given objective, then 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translate the individual steps of the algorithm into a programming language that the computer can understand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E5BD48EC-35E4-1640-A6C9-126A8FB7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44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example: programming in JavaScript</a:t>
            </a:r>
          </a:p>
          <a:p>
            <a:pPr lvl="1" eaLnBrk="1" hangingPunct="1"/>
            <a:r>
              <a:rPr lang="en-US" altLang="en-US" sz="1400" dirty="0"/>
              <a:t>we have written programs that instruct the browser to carry out a particular task</a:t>
            </a:r>
          </a:p>
          <a:p>
            <a:pPr lvl="1" eaLnBrk="1" hangingPunct="1"/>
            <a:r>
              <a:rPr lang="en-US" altLang="en-US" sz="1400" dirty="0"/>
              <a:t>given the proper instructions, the browser is able to understand and produce the desired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7AFDD-AF70-5A4E-8CBB-F9ECF8BF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A748A8A-1683-9046-9F7D-55F31984E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Algorithms in the Real World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4485C828-C370-2141-BF08-A3DD300DD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5791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use of algorithms is not limited to the domain of computing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recipes for baking cookies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directions to your house</a:t>
            </a: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there are many unfamiliar tasks in life that we could not complete without the aid of instructions</a:t>
            </a: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 order for an algorithm to be effective, it must be stated in a manner that its intended executor can understand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a recipe written for a master chef will look different than a recipe written for a college student</a:t>
            </a:r>
          </a:p>
          <a:p>
            <a:pPr marL="1219200" lvl="2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as you have already experienced, computers are more demanding with regard to algorithm specifics than any human could be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96E1A9B2-E0ED-E245-AFA6-9F48A7208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7DA61-A9BA-154D-9DA8-E371380C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117" y="1447800"/>
            <a:ext cx="2311400" cy="375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43766-A4C2-3D49-A7CE-C807F502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D3641F5-DB45-E344-BD78-1C7F25A18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91400" cy="73183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Algorithms &amp; CT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2946194-8949-1B48-AD88-FD666ED31E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1371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recall the four characteristics of computations thinking: </a:t>
            </a:r>
            <a:r>
              <a:rPr lang="en-US" sz="1400" dirty="0">
                <a:ea typeface="ＭＳ Ｐゴシック" panose="020B0600070205080204" pitchFamily="34" charset="-128"/>
              </a:rPr>
              <a:t>DECOMPOSITION, PATTERN RECOGNITION, ABSTRACTION and ALGORITHM</a:t>
            </a:r>
          </a:p>
          <a:p>
            <a:pPr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dirty="0"/>
              <a:t>the final step in CT is formalizing the solution as an algorithm</a:t>
            </a:r>
          </a:p>
          <a:p>
            <a:pPr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dirty="0"/>
              <a:t>a clearly stated algorithm is a blueprint for future problem solving</a:t>
            </a:r>
          </a:p>
          <a:p>
            <a:pPr eaLnBrk="1" hangingPunct="1"/>
            <a:endParaRPr 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E38B284F-AFBD-B949-89F3-7C7A864E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62000" indent="-3048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19200" indent="-3048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38300" indent="-2667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consider the 2 algorithms (from Ch. C5) for finding the oldest person in a room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115162-F314-E246-8ACF-162C58E5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80A2F5-FD27-FF49-92F0-C7454AFEA158}"/>
              </a:ext>
            </a:extLst>
          </p:cNvPr>
          <p:cNvGrpSpPr/>
          <p:nvPr/>
        </p:nvGrpSpPr>
        <p:grpSpPr>
          <a:xfrm>
            <a:off x="457200" y="3429000"/>
            <a:ext cx="3819367" cy="2590800"/>
            <a:chOff x="457200" y="3429000"/>
            <a:chExt cx="3819367" cy="25908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E2E0F641-1682-404C-8D52-5F4908D2EC02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3810000"/>
              <a:ext cx="3819367" cy="2209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3C1B13-9561-0742-BCA4-26F7B2596F46}"/>
                </a:ext>
              </a:extLst>
            </p:cNvPr>
            <p:cNvSpPr txBox="1"/>
            <p:nvPr/>
          </p:nvSpPr>
          <p:spPr>
            <a:xfrm>
              <a:off x="609600" y="3429000"/>
              <a:ext cx="3543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Algorithm 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1F7FA8-D9BC-6545-8CBE-A7DE5CAEFB17}"/>
              </a:ext>
            </a:extLst>
          </p:cNvPr>
          <p:cNvGrpSpPr/>
          <p:nvPr/>
        </p:nvGrpSpPr>
        <p:grpSpPr>
          <a:xfrm>
            <a:off x="4762500" y="3352801"/>
            <a:ext cx="3695700" cy="3048000"/>
            <a:chOff x="4572000" y="3352800"/>
            <a:chExt cx="3894394" cy="334503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A97FADCC-6567-EE44-8209-21C9C1394F9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594" y="3810000"/>
              <a:ext cx="3733800" cy="288783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7A3269-137A-534A-99F4-7D7A5D63F917}"/>
                </a:ext>
              </a:extLst>
            </p:cNvPr>
            <p:cNvSpPr txBox="1"/>
            <p:nvPr/>
          </p:nvSpPr>
          <p:spPr>
            <a:xfrm>
              <a:off x="4572000" y="3352800"/>
              <a:ext cx="373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Algorithm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BD4EC252-A75F-DF4F-8E70-24C1CAC6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Algorithm Analysis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A971A24-647C-A545-9DBC-D0BC8DDC34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determining which algorithm is "better" is not always clear cut 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it depends upon what features are most important to you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if you want to be sure it works, choose the clearer algorithm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if you care about the time or effort required, need to analyze performance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 1 involves asking each person’s birthday and then comparing it to the birthday written on the page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amount of time to find the oldest person is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proportional to the number of people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000" i="1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you double the amount of people, the time needed to find the oldest person will also double</a:t>
            </a: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 2 allows you to perform multiple comparisons simultaneously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time needed to find the oldest person is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proportional to the number of rounds it takes to shrink the line down to one person 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which turns out to be the 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of the number of people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you double the amount of people, the time needed to find the oldest person increases by the time required for one more round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C5DA7318-1013-A547-ADF6-7A4236C2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853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10E1F-2C4A-964F-8FF6-9C207EBA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9F262A52-679D-A04C-AB2E-3BA85C297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Algorithm Analysis (cont.)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7E741C5-B408-5145-9207-8687400DF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when the problem size is large, performance differences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	can be dramatic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for example, assume it takes 10 seconds to compare birthdays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for algorithm 1: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10*100 = 1,000 seconds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200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10*200 = 2,000 seconds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400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10*400 = 4,000 seconds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. . .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1,000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10*1,000 = 10,000 seconds</a:t>
            </a:r>
          </a:p>
          <a:p>
            <a:pPr lvl="2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for algorithm 2: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 </a:t>
            </a:r>
            <a:r>
              <a:rPr lang="en-US" altLang="en-US" sz="1400" dirty="0">
                <a:ea typeface="ＭＳ Ｐゴシック" panose="020B0600070205080204" pitchFamily="34" charset="-128"/>
              </a:rPr>
              <a:t>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100 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70 seconds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200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 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200 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80 seconds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400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 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400 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90 seconds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. . .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1,000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 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1,000,000 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100 seconds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7B6B8-B05B-2F41-A6B5-B804A517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61" y="2762381"/>
            <a:ext cx="2305050" cy="27050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359D3-B63C-F449-93DF-8B307E60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A6B7BC4-7F59-C04B-B073-EE5F50905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Big-Oh Notation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48A24B81-C8DC-E44C-8C8E-64BE4BAED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to represent an algorithm’s performance in relation to the size of the </a:t>
            </a: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    problem, computer scientists use what is known as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Big-Oh</a:t>
            </a:r>
            <a:r>
              <a:rPr lang="en-US" altLang="en-US" sz="1600" dirty="0">
                <a:ea typeface="ＭＳ Ｐゴシック" panose="020B0600070205080204" pitchFamily="34" charset="-128"/>
              </a:rPr>
              <a:t> notation</a:t>
            </a:r>
          </a:p>
          <a:p>
            <a:pPr marL="857250"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executing an O(N) algorithm requires time proportional to the size of problem</a:t>
            </a:r>
          </a:p>
          <a:p>
            <a:pPr marL="1200150"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given an O(N) algorithm, doubling the problem size doubles the work</a:t>
            </a:r>
          </a:p>
          <a:p>
            <a:pPr marL="1200150" lvl="2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executing an O(log N) algorithm requires time proportional to the logarithm of the problem size</a:t>
            </a:r>
          </a:p>
          <a:p>
            <a:pPr marL="1200150"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given an O(log N) algorithm, doubling the problem size adds a constant amount of work</a:t>
            </a:r>
          </a:p>
          <a:p>
            <a:pPr marL="0" indent="0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based on our previous analysis:</a:t>
            </a:r>
          </a:p>
          <a:p>
            <a:pPr marL="857250" lvl="1" eaLnBrk="1" hangingPunct="1">
              <a:spcBef>
                <a:spcPct val="5000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algorithm 1 is classified as O(N)</a:t>
            </a:r>
          </a:p>
          <a:p>
            <a:pPr marL="857250" lvl="1" eaLnBrk="1" hangingPunct="1">
              <a:spcBef>
                <a:spcPct val="5000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algorithm 2 is O(log N)</a:t>
            </a: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3AEF3-867F-8A4E-BD7F-7BB94933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0F650B6-ABAE-EC4D-8033-364D9FD23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Another Algorithm Example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E9FDF46-F146-DF44-8C52-EA0CAC1EB0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5181600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SEARCHING: a common problem in computer science involves storing and</a:t>
            </a: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    maintaining large amounts of data, and then searching the data for</a:t>
            </a: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    particular values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data storage and retrieval are key to many industry applications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search algorithms are necessary to storing and retrieving data efficiently</a:t>
            </a:r>
          </a:p>
          <a:p>
            <a:pPr marL="857250"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consider searching a large payroll database for a particular record</a:t>
            </a:r>
          </a:p>
          <a:p>
            <a:pPr marL="1200150"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the computer selected entries at random, there is no assurance that the particular record will be found</a:t>
            </a:r>
          </a:p>
          <a:p>
            <a:pPr marL="1200150"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even if the record is found, it is likely to take a large amount of time</a:t>
            </a:r>
          </a:p>
          <a:p>
            <a:pPr marL="1200150"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systematic approach assures that a given record will be found, and that it will be found more efficiently</a:t>
            </a:r>
          </a:p>
          <a:p>
            <a:pPr marL="1200150" lvl="2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200150" lvl="2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there are two commonly used algorithms for searching a list of items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sequential search – general purpose, but relatively slow</a:t>
            </a:r>
          </a:p>
          <a:p>
            <a:pPr marL="857250"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binary search – restricted use, but fast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E2D73-9F39-154F-91E7-CF8DD537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FE95AEC-4170-3C4F-B0B6-92B59C736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Sequential Search</a:t>
            </a:r>
          </a:p>
        </p:txBody>
      </p:sp>
      <p:sp>
        <p:nvSpPr>
          <p:cNvPr id="26626" name="Rectangle 5">
            <a:extLst>
              <a:ext uri="{FF2B5EF4-FFF2-40B4-BE49-F238E27FC236}">
                <a16:creationId xmlns:a16="http://schemas.microsoft.com/office/drawing/2014/main" id="{1656A9E5-14F7-284F-98FE-4BF9315F0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4759325"/>
          </a:xfrm>
        </p:spPr>
        <p:txBody>
          <a:bodyPr/>
          <a:lstStyle/>
          <a:p>
            <a:pPr marL="371475" indent="-371475"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sequential search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an algorithm that involves examining each list item in sequential order until the desired item is found</a:t>
            </a:r>
          </a:p>
          <a:p>
            <a:pPr marL="371475" indent="-371475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71475" indent="-371475" eaLnBrk="1" hangingPunct="1"/>
            <a:r>
              <a:rPr lang="en-US" altLang="en-US" sz="1600" u="sng" dirty="0">
                <a:ea typeface="ＭＳ Ｐゴシック" panose="020B0600070205080204" pitchFamily="34" charset="-128"/>
              </a:rPr>
              <a:t>sequential search for finding an item in a list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at the beginning of the list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for each item in the list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examine the item - if that item is the one you are seeking, then you are done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if it is not the item you are seeking, then go on to the next item in the list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87400" lvl="1" indent="-330200" eaLnBrk="1" hangingPunct="1"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if you reach the end of the list and have not found the item, then it was not in the list</a:t>
            </a:r>
          </a:p>
          <a:p>
            <a:pPr marL="1660525" lvl="3" indent="-288925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660525" lvl="3" indent="-288925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660525" lvl="3" indent="-288925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371475" indent="-371475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sequential search guarantees that you will find the item if it is in the list </a:t>
            </a:r>
          </a:p>
          <a:p>
            <a:pPr marL="787400" lvl="1" indent="-3302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but it is not very practical for very large databases	</a:t>
            </a:r>
          </a:p>
          <a:p>
            <a:pPr marL="787400" lvl="1" indent="-330200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worst case:</a:t>
            </a:r>
            <a:r>
              <a:rPr lang="en-US" altLang="en-US" sz="1400" dirty="0">
                <a:ea typeface="ＭＳ Ｐゴシック" panose="020B0600070205080204" pitchFamily="34" charset="-128"/>
              </a:rPr>
              <a:t> you may have to look at every entry in the list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D4D82-3943-4943-93E1-8BDDF847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C864-3341-7E44-A494-2469D140B71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1746</TotalTime>
  <Words>2145</Words>
  <Application>Microsoft Macintosh PowerPoint</Application>
  <PresentationFormat>On-screen Show (4:3)</PresentationFormat>
  <Paragraphs>239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Algorithms</vt:lpstr>
      <vt:lpstr>Algorithms in the Real World</vt:lpstr>
      <vt:lpstr>Algorithms &amp; CT</vt:lpstr>
      <vt:lpstr>Algorithm Analysis</vt:lpstr>
      <vt:lpstr>Algorithm Analysis (cont.)</vt:lpstr>
      <vt:lpstr>Big-Oh Notation</vt:lpstr>
      <vt:lpstr>Another Algorithm Example</vt:lpstr>
      <vt:lpstr>Sequential Search</vt:lpstr>
      <vt:lpstr>Binary Search</vt:lpstr>
      <vt:lpstr>Binary Search Example</vt:lpstr>
      <vt:lpstr>Search Analysis</vt:lpstr>
      <vt:lpstr>Another Algorithm Example</vt:lpstr>
      <vt:lpstr>Algorithms and Programming</vt:lpstr>
      <vt:lpstr>Evolution of Languages</vt:lpstr>
      <vt:lpstr>Program Translation</vt:lpstr>
      <vt:lpstr>Interpreters</vt:lpstr>
      <vt:lpstr>Compilers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68</cp:revision>
  <cp:lastPrinted>2019-09-23T00:39:48Z</cp:lastPrinted>
  <dcterms:created xsi:type="dcterms:W3CDTF">2010-08-18T19:17:11Z</dcterms:created>
  <dcterms:modified xsi:type="dcterms:W3CDTF">2021-08-07T22:35:48Z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