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7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8" r:id="rId9"/>
    <p:sldId id="257" r:id="rId10"/>
    <p:sldId id="329" r:id="rId11"/>
    <p:sldId id="326" r:id="rId12"/>
    <p:sldId id="330" r:id="rId13"/>
    <p:sldId id="32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9"/>
    <p:restoredTop sz="94354"/>
  </p:normalViewPr>
  <p:slideViewPr>
    <p:cSldViewPr>
      <p:cViewPr varScale="1">
        <p:scale>
          <a:sx n="103" d="100"/>
          <a:sy n="103" d="100"/>
        </p:scale>
        <p:origin x="17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31997C-A6CF-2046-B4A5-7D70C9BE5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99CED-CA16-5643-8AE5-66FA0D724D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FE9D35-E503-AD4A-A685-90F86479FF8F}" type="datetime1">
              <a:rPr lang="en-US" altLang="en-US"/>
              <a:pPr>
                <a:defRPr/>
              </a:pPr>
              <a:t>8/7/21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E7216-06EE-BB4E-BE3C-14080BC3B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12C43-7274-B641-93E9-63F80F99C7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8AC10C-6CF7-1E4A-8CE9-243272F1C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48E0E9-4424-3F4C-9A31-92EF0A12BC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C0C50B1-91DA-EC44-B668-7193221DAA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E10F780-7ADC-4C49-8857-01D1DB5B9F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323D871-FC2C-4C4A-A864-744480BD34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53C6E1B7-EA29-1E4E-86AE-EF0060A66D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A8326AE6-8CF5-3C44-9EC1-238011D16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802526-5E23-6747-905E-9927787C79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02526-5E23-6747-905E-9927787C795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369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02526-5E23-6747-905E-9927787C795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4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57D4203-6BAC-3F4B-A150-918E6163D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2C55ABE-81D5-F843-ADDB-7FDA2F73F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4ECA7B0-5995-4A4E-A1B0-4B3F459AF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471A-5928-7F40-841A-977A1C410A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E9DDCE-E48C-0840-82A6-7C709ED7AA47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A5E586-FB1C-4744-9F06-297FDB1DF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1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E9B996-C9BF-D348-BDDA-4424B7CE8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A435E-EBF4-074A-AF33-A2322E513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78FEC-2943-BE47-B83C-184F2D36C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7C68F-4D88-2D44-95CA-D706D4EAF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44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EC9C8B-7E7C-324E-B9C9-A08F26DA8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5C043C-324E-0242-9AD2-8FEC9CEE3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3CDAEC-AEB8-7446-8872-2CF823FA7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E3D1F-42C8-D14D-A670-63FD7D7E1E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943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609545-E16D-6646-BCAF-69EC9CFF6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EA3FF-B63F-3C45-B356-98BC08D22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32C47-9382-BF48-988E-70F9A958B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5B272-6500-AB42-AE78-931EA608C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39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0C838E-40E0-574D-8AAB-B8DFD17F0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66CF71-98DC-F649-B094-E69DF958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A9C16FC-CA18-7B42-8CE7-7EC1008F9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1B60-C941-3C43-9B96-957D309084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65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080A9-A9B1-7A4D-B363-EBB8A45B2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EB020-C979-424D-98F7-DDB9E331F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A2A1B-D91B-A44F-AEA4-652D737D7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78B6-24A5-1E4D-B577-F9F4590367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26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C0DFBE-5B56-2246-92DF-A611EF1D8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48B30-387A-1947-BD20-C16713A8E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7EA873-2749-C74F-9C88-79F33D10C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3BCA-4066-8C4D-B67C-4960AC455D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81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027D3-4D04-7E45-961C-B0A72E2AE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401BD-46F1-1447-BF5F-B8B1DD22A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BB811-6BBB-9344-BC35-4809DB7D8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2AD1-F401-1947-A7F6-59668F1294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91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C17124-C599-DA40-8D89-F3101C8C7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ABDD62-68FE-4A40-9F72-E839F3870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3914C4-5D2F-574A-90CD-0F539AECA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F72CE-D9AA-9642-93BE-3115F8D94C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59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B293FD-42ED-D345-99E0-A33F4A372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7F3499-73B6-8045-81F7-58D6F7167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62F835-4C40-EC4E-BBA9-360E43466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EBA9-EC1B-7B4A-9731-10C57242A5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70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B50A22-59C4-1B41-AF64-3E9AF4D18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DB2C44-37F8-EF4C-BED1-F8CD0001C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E0E7E4-2D1A-7D42-A8B2-10FDFAAF0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0AFE-146F-0C4A-85F4-D3F0F48591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033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0BAEB-4613-B945-BC88-FA448E661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B7A5E-12C8-3941-A7FC-F5C18F4FD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90077-520A-0143-BC91-4E856D4D1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3E74-0953-2F44-BD8F-9FD59F1247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48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55650-6CD5-0048-94D0-7F706B02E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93F1D-0DA1-C14B-AB6F-A95DE9753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A13C2-16D5-524F-98F5-2D2751656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062E-7445-8A4A-BDD0-D1D105A02C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42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E890D8-1AC7-9449-8AE3-4649ECE1F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D01BE3-9ED8-AD4B-B974-F4E993838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E661E19-F9A4-2A40-AE8E-9B545476DF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94D1F59-3531-1C47-8FB7-20A0A5317D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A16B31EC-DF0B-4243-AAB0-418978B447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CCF7E7-E114-BD4B-94C4-543A62487C3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D3C81E07-0B4A-1B45-B057-EDA52533A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BD2053-BA39-7442-87D0-046EA9AE58A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8CEB41-1F8D-9E47-98A0-CD8002551102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upload.wikimedia.org/wikipedia/commons/thumb/3/3b/Alexander_and_Aristotle.jpg/760px-Alexander_and_Aristotl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a/a1/Mu%E1%B8%A5ammad_ibn_M%C5%ABs%C4%81_al-Khw%C4%81rizm%C4%AB.png/450px-Mu%E1%B8%A5ammad_ibn_M%C5%ABs%C4%81_al-Khw%C4%81rizm%C4%AB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https://upload.wikimedia.org/wikipedia/commons/thumb/c/cc/Galileo.arp.300pix.jpg/488px-Galileo.arp.300pix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9/93/Marie_Curie_190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13BE567-9595-6B40-B357-2F4A71A1F0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ea typeface="ＭＳ Ｐゴシック" panose="020B0600070205080204" pitchFamily="34" charset="-128"/>
              </a:rPr>
              <a:t>Scientific &amp; Computational Thinking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5921B9-F0C8-024F-865C-A886E20F67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16383BB-1F17-9848-89E5-80FF9547E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Algorithm 1 Analysis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B5B23F7-F3CC-5749-96FE-A5ECDC32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FEF0C2D-E1CC-504F-9754-868EBDC33247}" type="slidenum">
              <a:rPr lang="en-US" altLang="en-US">
                <a:solidFill>
                  <a:srgbClr val="FF0000"/>
                </a:solidFill>
              </a:rPr>
              <a:pPr/>
              <a:t>10</a:t>
            </a:fld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03EB061-7D14-D247-9154-BCB1F0E39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 1 works, since the oldest person will eventually be found &amp; recorded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amount of time to find the oldest person is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proportional to the number of people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you double the amount of people, the time needed to find the oldest person will also double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for example, assume it takes 10 seconds to compare birthdays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8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10*8 = 80 seconds (1.33 minutes)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16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10*16 = 160 seconds (2.67 minutes)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32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10*32 = 320 seconds (5.33 minutes)</a:t>
            </a:r>
          </a:p>
          <a:p>
            <a:pPr lvl="2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. . .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10*100 = 1,000 seconds (16.67 minutes)</a:t>
            </a:r>
          </a:p>
          <a:p>
            <a:pPr lvl="2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. . .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400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10*400 = 4,000 seconds (1 hour &amp; 6.67 minutes)</a:t>
            </a: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6FE6D22-5BC8-9543-90E0-016CA269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this algorithm works, but it does not scale well if the number of people gets big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consider a more complex but also more efficient algorithm</a:t>
            </a:r>
            <a:endParaRPr lang="en-US" altLang="en-US" sz="1400" i="1" kern="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9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15D1672B-E943-ED4F-B688-CB88A9ED5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Algorithm 2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8314D77-B800-7744-8769-5011C272A5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3820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u="sng" dirty="0">
                <a:ea typeface="ＭＳ Ｐゴシック" panose="020B0600070205080204" pitchFamily="34" charset="-128"/>
              </a:rPr>
              <a:t>Finding the oldest person (algorithm 2)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line up all the people along one wall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as long as there is more than one person in the line, repeatedly</a:t>
            </a:r>
          </a:p>
          <a:p>
            <a:pPr marL="1219200" lvl="2" indent="-3048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have the people pair up (1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1400" dirty="0">
                <a:ea typeface="ＭＳ Ｐゴシック" panose="020B0600070205080204" pitchFamily="34" charset="-128"/>
              </a:rPr>
              <a:t> with 2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nd</a:t>
            </a:r>
            <a:r>
              <a:rPr lang="en-US" altLang="en-US" sz="1400" dirty="0">
                <a:ea typeface="ＭＳ Ｐゴシック" panose="020B0600070205080204" pitchFamily="34" charset="-128"/>
              </a:rPr>
              <a:t>, 3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rd</a:t>
            </a:r>
            <a:r>
              <a:rPr lang="en-US" altLang="en-US" sz="1400" dirty="0">
                <a:ea typeface="ＭＳ Ｐゴシック" panose="020B0600070205080204" pitchFamily="34" charset="-128"/>
              </a:rPr>
              <a:t> with 4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1400" dirty="0">
                <a:ea typeface="ＭＳ Ｐゴシック" panose="020B0600070205080204" pitchFamily="34" charset="-128"/>
              </a:rPr>
              <a:t>, etc) – if there is an odd number of people, the last person will be without a partner</a:t>
            </a:r>
          </a:p>
          <a:p>
            <a:pPr marL="1219200" lvl="2" indent="-3048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ask each pair of people to compare their birthdays</a:t>
            </a:r>
          </a:p>
          <a:p>
            <a:pPr marL="1219200" lvl="2" indent="-3048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request that the younger of the two leave the line</a:t>
            </a:r>
          </a:p>
          <a:p>
            <a:pPr marL="1219200" lvl="2" indent="-304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9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when there is only one person left in line, that person is the oldest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E1423786-5AB7-D54C-BCB9-8C689A6F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3950520-737E-D940-AC6A-AE7F4B72782D}" type="slidenum">
              <a:rPr lang="en-US" altLang="en-US">
                <a:solidFill>
                  <a:srgbClr val="FF0000"/>
                </a:solidFill>
              </a:rPr>
              <a:pPr/>
              <a:t>11</a:t>
            </a:fld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E013D508-6E92-D748-86B1-3D0D54C0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190875"/>
            <a:ext cx="44196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0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16383BB-1F17-9848-89E5-80FF9547E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Algorithm 2 Analysis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B5B23F7-F3CC-5749-96FE-A5ECDC32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FEF0C2D-E1CC-504F-9754-868EBDC33247}" type="slidenum">
              <a:rPr lang="en-US" altLang="en-US">
                <a:solidFill>
                  <a:srgbClr val="FF0000"/>
                </a:solidFill>
              </a:rPr>
              <a:pPr/>
              <a:t>12</a:t>
            </a:fld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03EB061-7D14-D247-9154-BCB1F0E39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 2 works, since the oldest person in a pair never sits and the process eventually reduces down to that oldest person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time needed to find the oldest person is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proportional to the number of rounds it takes to shrink the line down to one person </a:t>
            </a:r>
            <a:r>
              <a:rPr lang="en-US" altLang="en-US" sz="1400" dirty="0">
                <a:ea typeface="ＭＳ Ｐゴシック" panose="020B0600070205080204" pitchFamily="34" charset="-128"/>
              </a:rPr>
              <a:t>(since all pair comparisons in a round take place simultaneously)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number of rounds is the number of times the people can repeatedly be divided in half (mathematically speaking, the 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of the number of people)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you double the amount of people, the time needed to find the oldest person increases by the cost of one more comparison</a:t>
            </a: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for example, assume it takes 10 seconds to compare birthdays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8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 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8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10*3 = 30 seconds (0.5 minutes)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16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 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16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10*4 = 40 seconds (0.67 minutes)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32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 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 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32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10*5 = 50 seconds (0.83 minutes)</a:t>
            </a:r>
          </a:p>
          <a:p>
            <a:pPr lvl="2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. . .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100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 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 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100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10*7 = 70 seconds (1.16 minutes)</a:t>
            </a:r>
          </a:p>
          <a:p>
            <a:pPr lvl="2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. . .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400 people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dirty="0">
                <a:ea typeface="ＭＳ Ｐゴシック" panose="020B0600070205080204" pitchFamily="34" charset="-128"/>
              </a:rPr>
              <a:t> 10 *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 </a:t>
            </a:r>
            <a:r>
              <a:rPr lang="en-US" altLang="en-US" sz="1400" dirty="0">
                <a:ea typeface="ＭＳ Ｐゴシック" panose="020B0600070205080204" pitchFamily="34" charset="-128"/>
              </a:rPr>
              <a:t>log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400</a:t>
            </a:r>
            <a:r>
              <a:rPr lang="en-US" altLang="en-US" sz="1400" dirty="0">
                <a:ea typeface="ＭＳ Ｐゴシック" panose="020B0600070205080204" pitchFamily="34" charset="-128"/>
                <a:sym typeface="Symbol" pitchFamily="2" charset="2"/>
              </a:rPr>
              <a:t>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10*9 = 90 seconds (1.5 minutes)</a:t>
            </a: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22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BD4EC252-A75F-DF4F-8E70-24C1CAC6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Multiple Solutions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A971A24-647C-A545-9DBC-D0BC8DDC34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24288"/>
            <a:ext cx="8305800" cy="2576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many real-world problems can be solved in multiple ways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when presented with this problem, most people would devise a solution similar to Algorithm 1 (with many different variations possible)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it is simple to describe and understand</a:t>
            </a:r>
          </a:p>
          <a:p>
            <a:pPr marL="1219200" lvl="2" indent="-3048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it is reasonably fast for small numbers of people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developing Algorithm 2 requires considerable experience solving similar problems</a:t>
            </a:r>
          </a:p>
          <a:p>
            <a:pPr marL="1162050" lvl="2" indent="-304800" eaLnBrk="1" hangingPunct="1">
              <a:lnSpc>
                <a:spcPct val="90000"/>
              </a:lnSpc>
            </a:pPr>
            <a:r>
              <a:rPr lang="en-US" altLang="en-US" sz="1200" dirty="0">
                <a:ea typeface="ＭＳ Ｐゴシック" panose="020B0600070205080204" pitchFamily="34" charset="-128"/>
              </a:rPr>
              <a:t>must be able to ABSRACT the relevant features of this problem, PATTERN MATCH with past solutions to similar problems, and DECOMPOSE the solution to fit this new problem.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like most endeavors, the more computational thinking you do, they better you become at it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A3EAB44E-C8C7-204A-B5B3-F4A1216E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C7859C4-93E8-9F41-9413-7F7BC27689CE}" type="slidenum">
              <a:rPr lang="en-US" altLang="en-US">
                <a:solidFill>
                  <a:srgbClr val="FF0000"/>
                </a:solidFill>
              </a:rPr>
              <a:pPr/>
              <a:t>13</a:t>
            </a:fld>
            <a:endParaRPr lang="en-US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6BFD13-88F3-F448-9FDF-3CD8101D0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63505"/>
              </p:ext>
            </p:extLst>
          </p:nvPr>
        </p:nvGraphicFramePr>
        <p:xfrm>
          <a:off x="1676400" y="1447800"/>
          <a:ext cx="597408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val="3280738716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672920735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3939477787"/>
                    </a:ext>
                  </a:extLst>
                </a:gridCol>
              </a:tblGrid>
              <a:tr h="2245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 of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 for Algorithm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 for Algorithm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50362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03436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73861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69354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05606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1,000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70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92530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17258"/>
                  </a:ext>
                </a:extLst>
              </a:tr>
              <a:tr h="2235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4,000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90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59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00F118-E2BD-1E48-8750-9F4FE6B6E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Early science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BA8E4D5-848C-B24D-895A-92BB58DF8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sz="1600" i="1" dirty="0">
                <a:ea typeface="ＭＳ Ｐゴシック" panose="020B0600070205080204" pitchFamily="34" charset="-128"/>
              </a:rPr>
              <a:t>science:</a:t>
            </a:r>
            <a:r>
              <a:rPr lang="en-US" altLang="en-US" sz="1600" dirty="0">
                <a:ea typeface="ＭＳ Ｐゴシック" panose="020B0600070205080204" pitchFamily="34" charset="-128"/>
              </a:rPr>
              <a:t> a system of knowledge covering general truths or the operation of general laws especially as obtained and tested through scientific method (Merriam-Webster dictionary)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8BB77C59-2A8E-3843-8B9C-F468193B3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5638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9525" indent="0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600" dirty="0"/>
              <a:t>modern science traces its roots back to the Greek natural philosophers </a:t>
            </a:r>
          </a:p>
          <a:p>
            <a:pPr marL="458788" lvl="1" indent="-2841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400" dirty="0"/>
              <a:t>Thales (6 c B.C.) was first to break from mythology</a:t>
            </a:r>
          </a:p>
          <a:p>
            <a:pPr marL="863600" lvl="2" indent="-284163" eaLnBrk="1" hangingPunct="1">
              <a:lnSpc>
                <a:spcPct val="90000"/>
              </a:lnSpc>
              <a:spcBef>
                <a:spcPct val="5000"/>
              </a:spcBef>
              <a:buClr>
                <a:schemeClr val="accent2"/>
              </a:buClr>
            </a:pPr>
            <a:r>
              <a:rPr lang="en-US" altLang="en-US" sz="1200" dirty="0"/>
              <a:t>observed and devised theories about nature </a:t>
            </a:r>
          </a:p>
          <a:p>
            <a:pPr marL="458788" lvl="1" indent="-2841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400" dirty="0"/>
              <a:t>Plato (4 c B.C.) proposed a grand theory of cosmology</a:t>
            </a:r>
          </a:p>
          <a:p>
            <a:pPr marL="863600" lvl="2" indent="-284163" eaLnBrk="1" hangingPunct="1">
              <a:lnSpc>
                <a:spcPct val="90000"/>
              </a:lnSpc>
              <a:spcBef>
                <a:spcPct val="5000"/>
              </a:spcBef>
              <a:buClr>
                <a:schemeClr val="accent2"/>
              </a:buClr>
            </a:pPr>
            <a:r>
              <a:rPr lang="en-US" altLang="en-US" sz="1200" dirty="0"/>
              <a:t>claimed heavenly bodies move uniformly in circles, because of their divine, geometric perfection </a:t>
            </a:r>
          </a:p>
          <a:p>
            <a:pPr marL="863600" lvl="2" indent="-284163" eaLnBrk="1" hangingPunct="1">
              <a:lnSpc>
                <a:spcPct val="90000"/>
              </a:lnSpc>
              <a:spcBef>
                <a:spcPct val="5000"/>
              </a:spcBef>
              <a:buClr>
                <a:schemeClr val="accent2"/>
              </a:buClr>
            </a:pPr>
            <a:r>
              <a:rPr lang="en-US" altLang="en-US" sz="1200" dirty="0"/>
              <a:t>believed observation was confused and impure, truth was found through contemplation</a:t>
            </a:r>
          </a:p>
          <a:p>
            <a:pPr marL="458788" lvl="1" indent="-284163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400" dirty="0"/>
              <a:t>Aristotle (4 c B.C.) proposed a common-sense vision of the natural world that stood for 2,000 years</a:t>
            </a:r>
          </a:p>
          <a:p>
            <a:pPr marL="863600" lvl="2" indent="-284163" eaLnBrk="1" hangingPunct="1">
              <a:lnSpc>
                <a:spcPct val="90000"/>
              </a:lnSpc>
              <a:spcBef>
                <a:spcPct val="5000"/>
              </a:spcBef>
              <a:buClr>
                <a:schemeClr val="accent2"/>
              </a:buClr>
            </a:pPr>
            <a:r>
              <a:rPr lang="en-US" altLang="en-US" sz="1200" dirty="0"/>
              <a:t>studied and wrote on a cosmology, physics, biology, anatomy, logic, …</a:t>
            </a:r>
          </a:p>
          <a:p>
            <a:pPr marL="863600" lvl="2" indent="-284163" eaLnBrk="1" hangingPunct="1">
              <a:lnSpc>
                <a:spcPct val="90000"/>
              </a:lnSpc>
              <a:spcBef>
                <a:spcPct val="5000"/>
              </a:spcBef>
              <a:buClr>
                <a:schemeClr val="accent2"/>
              </a:buClr>
            </a:pPr>
            <a:r>
              <a:rPr lang="en-US" altLang="en-US" sz="1200" dirty="0"/>
              <a:t>placed greater emphasis on observation than Plato, but still not experimental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5000"/>
              </a:spcBef>
              <a:buNone/>
            </a:pPr>
            <a:endParaRPr lang="en-US" altLang="en-US" sz="1100" dirty="0"/>
          </a:p>
          <a:p>
            <a:pPr marL="9525" indent="0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n-US" sz="1400" i="1" dirty="0"/>
              <a:t>Greek natural philosophy is "pre-scientific", since it relied on contemplation/observation, but not experimentation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D90397A3-3EA7-5048-93D3-4C2E6957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altLang="en-US" sz="1600" dirty="0"/>
              <a:t>science is important in our daily lives because:</a:t>
            </a:r>
          </a:p>
          <a:p>
            <a:pPr marL="514350" lvl="1" eaLnBrk="1" hangingPunct="1">
              <a:spcBef>
                <a:spcPct val="5000"/>
              </a:spcBef>
            </a:pPr>
            <a:r>
              <a:rPr lang="en-US" altLang="en-US" sz="1400" dirty="0"/>
              <a:t>it advances our understanding of the world and our place in it</a:t>
            </a:r>
          </a:p>
          <a:p>
            <a:pPr marL="514350" lvl="1" eaLnBrk="1" hangingPunct="1">
              <a:spcBef>
                <a:spcPct val="5000"/>
              </a:spcBef>
            </a:pPr>
            <a:r>
              <a:rPr lang="en-US" altLang="en-US" sz="1400" dirty="0"/>
              <a:t>scientific advances can lead to practical applications (e.g., technology, medicine, …)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7756AF-00C3-9A43-91D6-734A2CC2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92680-72C1-D348-97F0-67417233F0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60870" y="3178366"/>
            <a:ext cx="65314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21" descr="A picture containing text, book, sitting, man&#10;&#10;Description automatically generated">
            <a:extLst>
              <a:ext uri="{FF2B5EF4-FFF2-40B4-BE49-F238E27FC236}">
                <a16:creationId xmlns:a16="http://schemas.microsoft.com/office/drawing/2014/main" id="{9333E68B-5D48-7844-B8F1-CC7C20AF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328" y="3810001"/>
            <a:ext cx="2665072" cy="20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CF8CF08-88B9-B84D-ADDC-8B71A6B46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Roman times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dirty="0">
                <a:ea typeface="ＭＳ Ｐゴシック" panose="020B0600070205080204" pitchFamily="34" charset="-128"/>
              </a:rPr>
              <a:t> Middle Ages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18DACF4-BAAB-C74D-9198-766AE41DB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altLang="en-US" sz="1600" dirty="0">
                <a:ea typeface="ＭＳ Ｐゴシック" panose="020B0600070205080204" pitchFamily="34" charset="-128"/>
              </a:rPr>
              <a:t>Roman civilization built upon the tradition of Greek natural philosophy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the Romans are better known for engineering than theoretical science  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Pliny (1 c.) categorized plants, animals and minerals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Galen (2nd century) studied human anatomy and physiology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FF8C8AA4-0D8D-4D43-8313-C18323E0A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the fall of Rome (in 476) led to a discontinuity in western civilization</a:t>
            </a:r>
          </a:p>
          <a:p>
            <a:pPr lvl="1" eaLnBrk="1" hangingPunct="1"/>
            <a:r>
              <a:rPr lang="en-US" altLang="en-US" sz="1400" dirty="0"/>
              <a:t>in western Europe, population dropped, literacy virtually disappeared, and Greek knowledge was lost</a:t>
            </a:r>
          </a:p>
          <a:p>
            <a:pPr lvl="1" eaLnBrk="1" hangingPunct="1"/>
            <a:r>
              <a:rPr lang="en-US" altLang="en-US" sz="1400" dirty="0"/>
              <a:t>in eastern Europe, Greek knowledge was suppressed by orthodox Christianity in the Byzantine Empire (which finally fell in 1453)</a:t>
            </a: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B855FC4D-7F70-FC45-AAAB-1C4531B8A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9525" indent="0" eaLnBrk="1" hangingPunct="1"/>
            <a:r>
              <a:rPr lang="en-US" altLang="en-US" sz="1600" dirty="0"/>
              <a:t>during Europe's "Dark Age," medieval Islam became the principal heir to Greek science</a:t>
            </a:r>
          </a:p>
          <a:p>
            <a:pPr lvl="1" eaLnBrk="1" hangingPunct="1"/>
            <a:r>
              <a:rPr lang="en-US" altLang="en-US" sz="1400" dirty="0"/>
              <a:t>in the 7th-14th centuries, the Islamic Empire covered parts of Europe, northern Africa, the Middle East, and western Asia</a:t>
            </a:r>
          </a:p>
          <a:p>
            <a:pPr lvl="1" eaLnBrk="1" hangingPunct="1"/>
            <a:r>
              <a:rPr lang="en-US" altLang="en-US" sz="1400" dirty="0"/>
              <a:t>Greek writings were preserved and advanced by Arab scholars</a:t>
            </a:r>
          </a:p>
          <a:p>
            <a:pPr lvl="1" eaLnBrk="1" hangingPunct="1"/>
            <a:r>
              <a:rPr lang="en-US" altLang="en-US" sz="1400" dirty="0"/>
              <a:t>the term "algorithm" is named after Persian scholar </a:t>
            </a:r>
            <a:r>
              <a:rPr lang="en-US" altLang="en-US" sz="1400" dirty="0">
                <a:solidFill>
                  <a:srgbClr val="FF0000"/>
                </a:solidFill>
              </a:rPr>
              <a:t>Muhammad ibn Musa al-Khwarismi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FC097-00BC-3E4E-8EA7-028FDF87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43833-C1FC-3848-84BE-6C1E59F934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29400" y="4687810"/>
            <a:ext cx="99222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32" descr="A close up of a mans face&#10;&#10;Description automatically generated">
            <a:extLst>
              <a:ext uri="{FF2B5EF4-FFF2-40B4-BE49-F238E27FC236}">
                <a16:creationId xmlns:a16="http://schemas.microsoft.com/office/drawing/2014/main" id="{8373E349-FE2E-734E-8849-B3F8E8A2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447142"/>
            <a:ext cx="1374783" cy="182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C582163-0243-5349-AA70-9D1D653A5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Scientific Revolution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412EA60-1FDE-FC41-9790-C999C0679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858000" cy="1600200"/>
          </a:xfrm>
        </p:spPr>
        <p:txBody>
          <a:bodyPr/>
          <a:lstStyle/>
          <a:p>
            <a:pPr marL="9525" indent="0"/>
            <a:r>
              <a:rPr lang="en-US" altLang="en-US" sz="1600" dirty="0">
                <a:ea typeface="ＭＳ Ｐゴシック" panose="020B0600070205080204" pitchFamily="34" charset="-128"/>
              </a:rPr>
              <a:t>the Renaissance (15th-16th centuries) was instigated by the rediscovery of Greek science</a:t>
            </a:r>
          </a:p>
          <a:p>
            <a:pPr marL="514350" lvl="1"/>
            <a:r>
              <a:rPr lang="en-US" altLang="en-US" sz="1400" dirty="0">
                <a:ea typeface="ＭＳ Ｐゴシック" panose="020B0600070205080204" pitchFamily="34" charset="-128"/>
              </a:rPr>
              <a:t>Greek knowledge was rediscovered by Crusaders to the Middle East; retrieved from medieval monasteries</a:t>
            </a:r>
          </a:p>
          <a:p>
            <a:pPr marL="514350" lvl="1"/>
            <a:r>
              <a:rPr lang="en-US" altLang="en-US" sz="1400" dirty="0">
                <a:ea typeface="ＭＳ Ｐゴシック" panose="020B0600070205080204" pitchFamily="34" charset="-128"/>
              </a:rPr>
              <a:t>Leonardo da Vinci (1452-1519) was artist, astronomer, geometer, engineer, …</a:t>
            </a:r>
          </a:p>
          <a:p>
            <a:pPr marL="514350" lvl="1"/>
            <a:r>
              <a:rPr lang="en-US" altLang="en-US" sz="1400" dirty="0">
                <a:ea typeface="ＭＳ Ｐゴシック" panose="020B0600070205080204" pitchFamily="34" charset="-128"/>
              </a:rPr>
              <a:t>Gutenberg's printing press made the broad dissemination of knowledge possible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6755BDC4-7487-9C4F-8DCC-9BCF4B68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429000"/>
            <a:ext cx="699833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9525" indent="0" eaLnBrk="1" hangingPunct="1"/>
            <a:r>
              <a:rPr lang="en-US" altLang="en-US" sz="1600" dirty="0"/>
              <a:t>the Scientific Revolution (16th-17th centuries) was brought about by a period of intellectual upheaval in Europe</a:t>
            </a:r>
          </a:p>
          <a:p>
            <a:pPr marL="514350" lvl="1" eaLnBrk="1" hangingPunct="1"/>
            <a:r>
              <a:rPr lang="en-US" altLang="en-US" sz="1400" dirty="0"/>
              <a:t>the Protestant Reformation, new world exploration, …</a:t>
            </a:r>
          </a:p>
          <a:p>
            <a:pPr marL="514350" lvl="1" eaLnBrk="1" hangingPunct="1"/>
            <a:r>
              <a:rPr lang="en-US" altLang="en-US" sz="1400" dirty="0"/>
              <a:t>the cultural environment allowed for questioning religious and scientific dogma – the universe was viewed as a complex machine that could be understood through observation and experimentation</a:t>
            </a:r>
          </a:p>
          <a:p>
            <a:pPr marL="514350" lvl="1" eaLnBrk="1" hangingPunct="1"/>
            <a:endParaRPr lang="en-US" altLang="en-US" sz="1000" dirty="0"/>
          </a:p>
          <a:p>
            <a:pPr marL="514350" lvl="1" eaLnBrk="1" hangingPunct="1"/>
            <a:r>
              <a:rPr lang="en-US" altLang="en-US" sz="1400" dirty="0">
                <a:solidFill>
                  <a:srgbClr val="FF0000"/>
                </a:solidFill>
              </a:rPr>
              <a:t>Copernicus</a:t>
            </a:r>
            <a:r>
              <a:rPr lang="en-US" altLang="en-US" sz="1400" dirty="0"/>
              <a:t> proposed a sun-centered cosmology (1543)</a:t>
            </a:r>
          </a:p>
          <a:p>
            <a:pPr lvl="2" eaLnBrk="1" hangingPunct="1">
              <a:buClr>
                <a:schemeClr val="accent2"/>
              </a:buClr>
            </a:pPr>
            <a:r>
              <a:rPr lang="en-US" altLang="en-US" sz="1200" dirty="0"/>
              <a:t>Kepler refined the heliocentric model, using elliptical orbits (1609)</a:t>
            </a:r>
          </a:p>
          <a:p>
            <a:pPr marL="514350" lvl="1" eaLnBrk="1" hangingPunct="1"/>
            <a:r>
              <a:rPr lang="en-US" altLang="en-US" sz="1400" dirty="0">
                <a:solidFill>
                  <a:srgbClr val="FF0000"/>
                </a:solidFill>
              </a:rPr>
              <a:t>Galileo</a:t>
            </a:r>
            <a:r>
              <a:rPr lang="en-US" altLang="en-US" sz="1400" dirty="0"/>
              <a:t> pioneered the use of experimentation to validate observational theories</a:t>
            </a:r>
          </a:p>
          <a:p>
            <a:pPr lvl="2" eaLnBrk="1" hangingPunct="1">
              <a:buClr>
                <a:schemeClr val="accent2"/>
              </a:buClr>
            </a:pPr>
            <a:r>
              <a:rPr lang="en-US" altLang="en-US" sz="1200" dirty="0"/>
              <a:t>father of modern science (as well as modern physics and astronomy)</a:t>
            </a:r>
          </a:p>
          <a:p>
            <a:pPr marL="514350" lvl="1" eaLnBrk="1" hangingPunct="1"/>
            <a:r>
              <a:rPr lang="en-US" altLang="en-US" sz="1400" dirty="0">
                <a:solidFill>
                  <a:srgbClr val="FF0000"/>
                </a:solidFill>
              </a:rPr>
              <a:t>Newton</a:t>
            </a:r>
            <a:r>
              <a:rPr lang="en-US" altLang="en-US" sz="1400" dirty="0"/>
              <a:t> described universal gravitation, laws of motion (1687)</a:t>
            </a:r>
          </a:p>
          <a:p>
            <a:pPr lvl="1" eaLnBrk="1" hangingPunct="1"/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5A9E06-7A1E-074E-8308-8683ED4D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B1C34-63D1-A748-9F6A-797A0FE6A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084" y="43032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3" name="Picture 3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B75A6698-9D15-454E-B4CB-460DC9B2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036" y="3004133"/>
            <a:ext cx="1219428" cy="14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3639BE2-36C4-5043-9137-CB77E982F0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34" y="1236133"/>
            <a:ext cx="1230630" cy="1689100"/>
          </a:xfrm>
          <a:prstGeom prst="rect">
            <a:avLst/>
          </a:prstGeom>
        </p:spPr>
      </p:pic>
      <p:pic>
        <p:nvPicPr>
          <p:cNvPr id="9" name="Picture 8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25903DE6-5EEA-1649-891A-A1F186A0F3F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34" y="4572000"/>
            <a:ext cx="1231265" cy="169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5D856D-92D6-B84C-B09C-B1F8A14CF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Modern Science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2492CA0-1043-1E4B-B621-712216E27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371600"/>
            <a:ext cx="7975601" cy="1676400"/>
          </a:xfrm>
        </p:spPr>
        <p:txBody>
          <a:bodyPr/>
          <a:lstStyle/>
          <a:p>
            <a:pPr marL="9525" indent="0"/>
            <a:r>
              <a:rPr lang="en-US" altLang="en-US" sz="1600" dirty="0">
                <a:ea typeface="ＭＳ Ｐゴシック" panose="020B0600070205080204" pitchFamily="34" charset="-128"/>
              </a:rPr>
              <a:t>the Scientific Revolution established science as the preeminent source for the growth of knowledge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biology: Pasteur, Watson &amp; Crick, …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chemistry: Dalton, Mendeleev, </a:t>
            </a:r>
            <a:r>
              <a:rPr lang="en-US" altLang="en-US" sz="1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Curie</a:t>
            </a:r>
            <a:r>
              <a:rPr lang="en-US" altLang="en-US" sz="1400" dirty="0">
                <a:ea typeface="ＭＳ Ｐゴシック" panose="020B0600070205080204" pitchFamily="34" charset="-128"/>
              </a:rPr>
              <a:t>, …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physics: Maxwell, </a:t>
            </a:r>
            <a:r>
              <a:rPr lang="en-US" altLang="en-US" sz="1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Curie</a:t>
            </a:r>
            <a:r>
              <a:rPr lang="en-US" altLang="en-US" sz="1400" dirty="0">
                <a:ea typeface="ＭＳ Ｐゴシック" panose="020B0600070205080204" pitchFamily="34" charset="-128"/>
              </a:rPr>
              <a:t>, Einstein, …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8777A5-D1F3-5E4A-864D-63496B52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85D62-5025-5E4D-9F81-F2D10751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455" y="12242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7" name="Picture 1864" descr="A picture containing person, outdoor, holding, standing&#10;&#10;Description automatically generated">
            <a:extLst>
              <a:ext uri="{FF2B5EF4-FFF2-40B4-BE49-F238E27FC236}">
                <a16:creationId xmlns:a16="http://schemas.microsoft.com/office/drawing/2014/main" id="{460FED0C-02DB-5149-9191-7BE66E72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08" y="1832505"/>
            <a:ext cx="1270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2AA6A45-3C8B-3348-8FA0-73AEF215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3657615"/>
            <a:ext cx="5181601" cy="297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/>
            <a:r>
              <a:rPr lang="en-US" altLang="en-US" sz="1600" kern="0" dirty="0">
                <a:ea typeface="ＭＳ Ｐゴシック" panose="020B0600070205080204" pitchFamily="34" charset="-128"/>
              </a:rPr>
              <a:t>the scientific method provides the common process by which modern science is conducted</a:t>
            </a:r>
          </a:p>
          <a:p>
            <a:pPr marL="9525" indent="0"/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marL="809625" indent="-339725">
              <a:buFont typeface="+mj-lt"/>
              <a:buAutoNum type="arabicPeriod"/>
            </a:pPr>
            <a:r>
              <a:rPr lang="en-US" altLang="en-US" sz="1400" b="1" kern="0" dirty="0">
                <a:ea typeface="ＭＳ Ｐゴシック" panose="020B0600070205080204" pitchFamily="34" charset="-128"/>
              </a:rPr>
              <a:t>O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bserve a phenomenon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b="1" kern="0" dirty="0">
                <a:ea typeface="ＭＳ Ｐゴシック" panose="020B0600070205080204" pitchFamily="34" charset="-128"/>
              </a:rPr>
              <a:t>H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ypothesize how it works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b="1" kern="0" dirty="0">
                <a:ea typeface="ＭＳ Ｐゴシック" panose="020B0600070205080204" pitchFamily="34" charset="-128"/>
              </a:rPr>
              <a:t>D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esign an experiment to test it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b="1" kern="0" dirty="0">
                <a:ea typeface="ＭＳ Ｐゴシック" panose="020B0600070205080204" pitchFamily="34" charset="-128"/>
              </a:rPr>
              <a:t>E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xperiment to confirm/deny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b="1" kern="0" dirty="0">
                <a:ea typeface="ＭＳ Ｐゴシック" panose="020B0600070205080204" pitchFamily="34" charset="-128"/>
              </a:rPr>
              <a:t>A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nalyze the results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b="1" kern="0" dirty="0">
                <a:ea typeface="ＭＳ Ｐゴシック" panose="020B0600070205080204" pitchFamily="34" charset="-128"/>
              </a:rPr>
              <a:t>R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evise or refine the hypothesis</a:t>
            </a:r>
          </a:p>
          <a:p>
            <a:pPr marL="352425">
              <a:buFont typeface="+mj-lt"/>
              <a:buAutoNum type="arabicPeriod"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9525" indent="0"/>
            <a:r>
              <a:rPr lang="en-US" altLang="en-US" sz="1400" kern="0" dirty="0">
                <a:ea typeface="ＭＳ Ｐゴシック" panose="020B0600070205080204" pitchFamily="34" charset="-128"/>
              </a:rPr>
              <a:t>generally, the process repeats since the results may lead to revisions to the hypothesis or experiment</a:t>
            </a:r>
          </a:p>
          <a:p>
            <a:pPr marL="9525" indent="0"/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  <p:pic>
        <p:nvPicPr>
          <p:cNvPr id="9" name="Picture 8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id="{6792F007-347E-D640-B643-713A2E8D6B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832506"/>
            <a:ext cx="1270000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A8325-6A14-F642-9076-5A8FAAE7E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191" y="4168248"/>
            <a:ext cx="26035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5D856D-92D6-B84C-B09C-B1F8A14CF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Scientific Method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2492CA0-1043-1E4B-B621-712216E27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599"/>
            <a:ext cx="8229600" cy="1904993"/>
          </a:xfrm>
        </p:spPr>
        <p:txBody>
          <a:bodyPr/>
          <a:lstStyle/>
          <a:p>
            <a:pPr marL="9525" indent="0"/>
            <a:r>
              <a:rPr lang="en-US" altLang="en-US" sz="1600" dirty="0">
                <a:ea typeface="ＭＳ Ｐゴシック" panose="020B0600070205080204" pitchFamily="34" charset="-128"/>
              </a:rPr>
              <a:t>EXAMPLE: understanding planetary motion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Observe that some lights in the night sky move different, faster than others.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Hypothesize that those lights (planets) are closer to the earth.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Develop a model of motion (say, Copernicus' circular orbits around the sun).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Conduct the experiment to see telescopic observations match the model.</a:t>
            </a:r>
          </a:p>
          <a:p>
            <a:pPr marL="809625" indent="-339725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Analyze the results and see that the observations are close but not exact – revise the model to use Kepler's elliptical orbits and repeat.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8777A5-D1F3-5E4A-864D-63496B52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85D62-5025-5E4D-9F81-F2D10751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455" y="12242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2AA6A45-3C8B-3348-8FA0-73AEF215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3429015"/>
            <a:ext cx="8534401" cy="31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/>
            <a:r>
              <a:rPr lang="en-US" altLang="en-US" sz="1600" kern="0" dirty="0">
                <a:ea typeface="ＭＳ Ｐゴシック" panose="020B0600070205080204" pitchFamily="34" charset="-128"/>
              </a:rPr>
              <a:t>the scientific method can be applied to real-world situations as well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EXAMPLE: an auto mechanic observes a misfiring engine, hypothesizes that the cause is a bad spark plug and designs an experiment (replace it) to test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EXAMPLE: a programmer observes a program that doesn't work, hypothesizes the cause if a malformed statement and designs an experiment (bug fix) to test</a:t>
            </a:r>
          </a:p>
          <a:p>
            <a:pPr marL="352425">
              <a:buFont typeface="+mj-lt"/>
              <a:buAutoNum type="arabicPeriod"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9525" indent="0"/>
            <a:r>
              <a:rPr lang="en-US" altLang="en-US" sz="1400" i="1" kern="0" dirty="0">
                <a:ea typeface="ＭＳ Ｐゴシック" panose="020B0600070205080204" pitchFamily="34" charset="-128"/>
              </a:rPr>
              <a:t>reproducibility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is essential to the scientific method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the same experiment, under the same conditions, should produce the same result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if a scientific discovery is not reproducible, it will not be accepted</a:t>
            </a:r>
          </a:p>
          <a:p>
            <a:pPr marL="234950"/>
            <a:endParaRPr lang="en-US" altLang="en-US" sz="1400" i="1" kern="0" dirty="0">
              <a:ea typeface="ＭＳ Ｐゴシック" panose="020B0600070205080204" pitchFamily="34" charset="-128"/>
            </a:endParaRPr>
          </a:p>
          <a:p>
            <a:pPr marL="234950"/>
            <a:r>
              <a:rPr lang="en-US" altLang="en-US" sz="1400" i="1" kern="0" dirty="0">
                <a:ea typeface="ＭＳ Ｐゴシック" panose="020B0600070205080204" pitchFamily="34" charset="-128"/>
              </a:rPr>
              <a:t>consistency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is a measure of how close the results are each time you conduct the experiment</a:t>
            </a:r>
          </a:p>
          <a:p>
            <a:pPr marL="234950"/>
            <a:r>
              <a:rPr lang="en-US" altLang="en-US" sz="1400" i="1" kern="0" dirty="0">
                <a:ea typeface="ＭＳ Ｐゴシック" panose="020B0600070205080204" pitchFamily="34" charset="-128"/>
              </a:rPr>
              <a:t>accuracy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is a measure of how close the results are to the correct (or expected) value</a:t>
            </a:r>
          </a:p>
          <a:p>
            <a:pPr marL="9525" indent="0"/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9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5D856D-92D6-B84C-B09C-B1F8A14CF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Computational Thinking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2492CA0-1043-1E4B-B621-712216E27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599"/>
            <a:ext cx="8229600" cy="1904993"/>
          </a:xfrm>
        </p:spPr>
        <p:txBody>
          <a:bodyPr/>
          <a:lstStyle/>
          <a:p>
            <a:pPr marL="9525" indent="0"/>
            <a:r>
              <a:rPr lang="en-US" altLang="en-US" sz="1600" dirty="0">
                <a:ea typeface="ＭＳ Ｐゴシック" panose="020B0600070205080204" pitchFamily="34" charset="-128"/>
              </a:rPr>
              <a:t>the scientific method is designed for understanding a phenomenon</a:t>
            </a:r>
          </a:p>
          <a:p>
            <a:pPr marL="579438" lvl="1" indent="-350838"/>
            <a:r>
              <a:rPr lang="en-US" altLang="en-US" sz="1400" dirty="0">
                <a:ea typeface="ＭＳ Ｐゴシック" panose="020B0600070205080204" pitchFamily="34" charset="-128"/>
              </a:rPr>
              <a:t>may not be directly applicable to real-world problems solving</a:t>
            </a:r>
          </a:p>
          <a:p>
            <a:pPr marL="579438" lvl="1" indent="-350838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79388" indent="-350838"/>
            <a:r>
              <a:rPr lang="en-US" altLang="en-US" sz="1600" dirty="0">
                <a:ea typeface="ＭＳ Ｐゴシック" panose="020B0600070205080204" pitchFamily="34" charset="-128"/>
              </a:rPr>
              <a:t>computational thinking is </a:t>
            </a:r>
            <a:r>
              <a:rPr lang="en-US" sz="1600" dirty="0">
                <a:ea typeface="ＭＳ Ｐゴシック" panose="020B0600070205080204" pitchFamily="34" charset="-128"/>
              </a:rPr>
              <a:t>a problem-solving approach that involves expressing problems and their solutions in ways that a computer could execute </a:t>
            </a:r>
          </a:p>
          <a:p>
            <a:pPr marL="579438" lvl="1" indent="-350838"/>
            <a:r>
              <a:rPr lang="en-US" altLang="en-US" sz="1400" dirty="0">
                <a:ea typeface="ＭＳ Ｐゴシック" panose="020B0600070205080204" pitchFamily="34" charset="-128"/>
              </a:rPr>
              <a:t>first coined by Papert in 1980, made popular by Jeannette Wing in 2006</a:t>
            </a:r>
          </a:p>
          <a:p>
            <a:pPr marL="579438" lvl="1" indent="-350838"/>
            <a:r>
              <a:rPr lang="en-US" altLang="en-US" sz="1400" dirty="0">
                <a:ea typeface="ＭＳ Ｐゴシック" panose="020B0600070205080204" pitchFamily="34" charset="-128"/>
              </a:rPr>
              <a:t>computational thinking has been recognized by many as an essential 21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1400" dirty="0">
                <a:ea typeface="ＭＳ Ｐゴシック" panose="020B0600070205080204" pitchFamily="34" charset="-128"/>
              </a:rPr>
              <a:t> century skill (along with critical thinking, communication, collaboration, and creativity)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8777A5-D1F3-5E4A-864D-63496B52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85D62-5025-5E4D-9F81-F2D10751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455" y="12242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2AA6A45-3C8B-3348-8FA0-73AEF215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8" y="4008445"/>
            <a:ext cx="8534401" cy="254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/>
            <a:r>
              <a:rPr lang="en-US" altLang="en-US" sz="1600" kern="0" dirty="0">
                <a:ea typeface="ＭＳ Ｐゴシック" panose="020B0600070205080204" pitchFamily="34" charset="-128"/>
              </a:rPr>
              <a:t>high-level characteristics of computational thinking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DECOMPOSITION – breaking a large, complex problem into smaller, more manageable problems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PATTERN MATCHING – recognizing how solutions to similar problems can be applied to new problems 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ABSTRACTION – focusing on important details while ignoring irrelevant information</a:t>
            </a:r>
          </a:p>
          <a:p>
            <a:pPr marL="635000" lvl="1"/>
            <a:r>
              <a:rPr lang="en-US" altLang="en-US" sz="1400" kern="0" dirty="0">
                <a:ea typeface="ＭＳ Ｐゴシック" panose="020B0600070205080204" pitchFamily="34" charset="-128"/>
              </a:rPr>
              <a:t>ALGORITHMS – designing and implementing the solution in the form of an algorithm</a:t>
            </a:r>
          </a:p>
          <a:p>
            <a:pPr marL="9525" indent="0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9525" indent="0"/>
            <a:r>
              <a:rPr lang="en-US" altLang="en-US" sz="1400" i="1" kern="0" dirty="0">
                <a:ea typeface="ＭＳ Ｐゴシック" panose="020B0600070205080204" pitchFamily="34" charset="-128"/>
              </a:rPr>
              <a:t>real-world example: assembling a bookcase</a:t>
            </a:r>
            <a:endParaRPr lang="en-US" altLang="en-US" sz="1600" i="1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1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5D856D-92D6-B84C-B09C-B1F8A14CF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CT Example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2492CA0-1043-1E4B-B621-712216E27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599"/>
            <a:ext cx="8229600" cy="1904993"/>
          </a:xfrm>
        </p:spPr>
        <p:txBody>
          <a:bodyPr/>
          <a:lstStyle/>
          <a:p>
            <a:pPr marL="9525" indent="0"/>
            <a:r>
              <a:rPr lang="en-US" altLang="en-US" sz="1600" dirty="0">
                <a:ea typeface="ＭＳ Ｐゴシック" panose="020B0600070205080204" pitchFamily="34" charset="-128"/>
              </a:rPr>
              <a:t>consider the task of finding the oldest person in a room</a:t>
            </a:r>
          </a:p>
          <a:p>
            <a:pPr marL="579438" lvl="1" indent="-350838"/>
            <a:r>
              <a:rPr lang="en-US" altLang="en-US" sz="1400" dirty="0">
                <a:ea typeface="ＭＳ Ｐゴシック" panose="020B0600070205080204" pitchFamily="34" charset="-128"/>
              </a:rPr>
              <a:t>there are a number of issues to consider, different approaches you could take</a:t>
            </a:r>
          </a:p>
          <a:p>
            <a:pPr marL="579438" lvl="1" indent="-350838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2286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DECOMPOSITION</a:t>
            </a:r>
          </a:p>
          <a:p>
            <a:pPr marL="979488" lvl="2" indent="-350838"/>
            <a:r>
              <a:rPr lang="en-US" altLang="en-US" sz="1200" dirty="0">
                <a:ea typeface="ＭＳ Ｐゴシック" panose="020B0600070205080204" pitchFamily="34" charset="-128"/>
              </a:rPr>
              <a:t>tasks that will need to be performed:</a:t>
            </a:r>
          </a:p>
          <a:p>
            <a:pPr marL="1149350" lvl="2" indent="-241300">
              <a:buFont typeface="System Font Regular"/>
              <a:buChar char="✓"/>
            </a:pPr>
            <a:r>
              <a:rPr lang="en-US" altLang="en-US" sz="1200" dirty="0">
                <a:ea typeface="ＭＳ Ｐゴシック" panose="020B0600070205080204" pitchFamily="34" charset="-128"/>
              </a:rPr>
              <a:t>systematically process each person</a:t>
            </a:r>
          </a:p>
          <a:p>
            <a:pPr marL="1149350" lvl="2" indent="-241300">
              <a:buFont typeface="System Font Regular"/>
              <a:buChar char="✓"/>
            </a:pPr>
            <a:r>
              <a:rPr lang="en-US" altLang="en-US" sz="1200" dirty="0">
                <a:ea typeface="ＭＳ Ｐゴシック" panose="020B0600070205080204" pitchFamily="34" charset="-128"/>
              </a:rPr>
              <a:t>be able to determine a person's age</a:t>
            </a:r>
          </a:p>
          <a:p>
            <a:pPr marL="1149350" lvl="2" indent="-241300">
              <a:buFont typeface="System Font Regular"/>
              <a:buChar char="✓"/>
            </a:pPr>
            <a:r>
              <a:rPr lang="en-US" altLang="en-US" sz="1200" dirty="0">
                <a:ea typeface="ＭＳ Ｐゴシック" panose="020B0600070205080204" pitchFamily="34" charset="-128"/>
              </a:rPr>
              <a:t>record the names/ages so that will know the oldest at the end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2286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</a:p>
          <a:p>
            <a:pPr marL="2286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PATTERN MATCHING</a:t>
            </a:r>
          </a:p>
          <a:p>
            <a:pPr marL="979488" lvl="2" indent="-350838"/>
            <a:r>
              <a:rPr lang="en-US" altLang="en-US" sz="1200" dirty="0">
                <a:ea typeface="ＭＳ Ｐゴシック" panose="020B0600070205080204" pitchFamily="34" charset="-128"/>
              </a:rPr>
              <a:t>learn from past experiences that were similar</a:t>
            </a:r>
          </a:p>
          <a:p>
            <a:pPr marL="1149350" lvl="2" indent="-241300">
              <a:buFont typeface="System Font Regular"/>
              <a:buChar char="✓"/>
            </a:pPr>
            <a:r>
              <a:rPr lang="en-US" altLang="en-US" sz="1200" dirty="0">
                <a:ea typeface="ＭＳ Ｐゴシック" panose="020B0600070205080204" pitchFamily="34" charset="-128"/>
              </a:rPr>
              <a:t>lining the people up will make it easier to cover everyone</a:t>
            </a:r>
          </a:p>
          <a:p>
            <a:pPr marL="1149350" lvl="2" indent="-241300">
              <a:buFont typeface="System Font Regular"/>
              <a:buChar char="✓"/>
            </a:pPr>
            <a:r>
              <a:rPr lang="en-US" altLang="en-US" sz="1200" dirty="0">
                <a:ea typeface="ＭＳ Ｐゴシック" panose="020B0600070205080204" pitchFamily="34" charset="-128"/>
              </a:rPr>
              <a:t>pencil &amp; paper are effective for simple tasks like these</a:t>
            </a:r>
          </a:p>
          <a:p>
            <a:pPr marL="579438" lvl="1" indent="-350838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2286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ABSTRACTION</a:t>
            </a:r>
          </a:p>
          <a:p>
            <a:pPr marL="979488" lvl="2" indent="-350838"/>
            <a:r>
              <a:rPr lang="en-US" altLang="en-US" sz="1200" dirty="0">
                <a:ea typeface="ＭＳ Ｐゴシック" panose="020B0600070205080204" pitchFamily="34" charset="-128"/>
              </a:rPr>
              <a:t>there are a lot of characteristics we don't care about (hair color, middle initial)</a:t>
            </a:r>
          </a:p>
          <a:p>
            <a:pPr marL="1149350" lvl="2" indent="-241300">
              <a:buFont typeface="System Font Regular"/>
              <a:buChar char="✓"/>
            </a:pPr>
            <a:r>
              <a:rPr lang="en-US" altLang="en-US" sz="1200" dirty="0">
                <a:ea typeface="ＭＳ Ｐゴシック" panose="020B0600070205080204" pitchFamily="34" charset="-128"/>
              </a:rPr>
              <a:t>if born on the same day, we will consider the same age</a:t>
            </a:r>
          </a:p>
          <a:p>
            <a:pPr marL="1149350" lvl="2" indent="-241300">
              <a:buFont typeface="System Font Regular"/>
              <a:buChar char="✓"/>
            </a:pPr>
            <a:r>
              <a:rPr lang="en-US" altLang="en-US" sz="1200" dirty="0">
                <a:ea typeface="ＭＳ Ｐゴシック" panose="020B0600070205080204" pitchFamily="34" charset="-128"/>
              </a:rPr>
              <a:t>if more than one "oldest" person, any one will do</a:t>
            </a:r>
          </a:p>
          <a:p>
            <a:pPr marL="579438" lvl="1" indent="-350838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228600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ALGORITHMS</a:t>
            </a:r>
          </a:p>
          <a:p>
            <a:pPr marL="979488" lvl="2" indent="-350838"/>
            <a:r>
              <a:rPr lang="en-US" altLang="en-US" sz="1200" dirty="0">
                <a:ea typeface="ＭＳ Ｐゴシック" panose="020B0600070205080204" pitchFamily="34" charset="-128"/>
              </a:rPr>
              <a:t>can now devise an algorithm, step-by-step sequence of instructions, to solve this</a:t>
            </a:r>
          </a:p>
          <a:p>
            <a:pPr marL="579438" lvl="1" indent="-350838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8777A5-D1F3-5E4A-864D-63496B52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78B6-24A5-1E4D-B577-F9F4590367F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85D62-5025-5E4D-9F81-F2D10751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455" y="12242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3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16383BB-1F17-9848-89E5-80FF9547E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Algorithm 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9F55623-6A20-2042-9507-FEF246A054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667000"/>
          </a:xfrm>
        </p:spPr>
        <p:txBody>
          <a:bodyPr/>
          <a:lstStyle/>
          <a:p>
            <a:pPr marL="371475" indent="-371475" eaLnBrk="1" hangingPunct="1">
              <a:lnSpc>
                <a:spcPct val="90000"/>
              </a:lnSpc>
            </a:pPr>
            <a:r>
              <a:rPr lang="en-US" altLang="en-US" sz="1600" u="sng" dirty="0">
                <a:ea typeface="ＭＳ Ｐゴシック" panose="020B0600070205080204" pitchFamily="34" charset="-128"/>
              </a:rPr>
              <a:t>Finding the oldest person (algorithm 1)</a:t>
            </a:r>
          </a:p>
          <a:p>
            <a:pPr marL="787400" lvl="1" indent="-330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line up all the people along one wall</a:t>
            </a:r>
          </a:p>
          <a:p>
            <a:pPr marL="787400" lvl="1" indent="-330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ask the first person to state his or her name and birthday, then write this information down on a piece of paper</a:t>
            </a:r>
          </a:p>
          <a:p>
            <a:pPr marL="787400" lvl="1" indent="-330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for each successive person in line:</a:t>
            </a:r>
          </a:p>
          <a:p>
            <a:pPr marL="1244600" lvl="2" indent="-330200" eaLnBrk="1" hangingPunct="1">
              <a:lnSpc>
                <a:spcPct val="90000"/>
              </a:lnSpc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ask the person for his or her name and birthday</a:t>
            </a:r>
          </a:p>
          <a:p>
            <a:pPr marL="1244600" lvl="2" indent="-330200" eaLnBrk="1" hangingPunct="1">
              <a:lnSpc>
                <a:spcPct val="90000"/>
              </a:lnSpc>
              <a:buFont typeface="Wingdings" pitchFamily="2" charset="2"/>
              <a:buAutoNum type="romanL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stated birthday is earlier than the birthday on the paper, cross out old information and write down the name and birthday of this person</a:t>
            </a:r>
          </a:p>
          <a:p>
            <a:pPr marL="1244600" lvl="2" indent="-330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87400" lvl="1" indent="-330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when you reach the end of the line, the name and birthday of the oldest person will be written on the paper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B5B23F7-F3CC-5749-96FE-A5ECDC32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FEF0C2D-E1CC-504F-9754-868EBDC33247}" type="slidenum">
              <a:rPr lang="en-US" altLang="en-US">
                <a:solidFill>
                  <a:srgbClr val="FF0000"/>
                </a:solidFill>
              </a:rPr>
              <a:pPr/>
              <a:t>9</a:t>
            </a:fld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71652825-EC1F-DF4F-B626-81321167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55372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602799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1214</TotalTime>
  <Words>1916</Words>
  <Application>Microsoft Macintosh PowerPoint</Application>
  <PresentationFormat>On-screen Show (4:3)</PresentationFormat>
  <Paragraphs>205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Lucida Console</vt:lpstr>
      <vt:lpstr>System Font Regular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Early science</vt:lpstr>
      <vt:lpstr>Roman times  Middle Ages</vt:lpstr>
      <vt:lpstr>Scientific Revolution</vt:lpstr>
      <vt:lpstr>Modern Science</vt:lpstr>
      <vt:lpstr>Scientific Method</vt:lpstr>
      <vt:lpstr>Computational Thinking</vt:lpstr>
      <vt:lpstr>CT Example</vt:lpstr>
      <vt:lpstr>Algorithm 1</vt:lpstr>
      <vt:lpstr>Algorithm 1 Analysis</vt:lpstr>
      <vt:lpstr>Algorithm 2</vt:lpstr>
      <vt:lpstr>Algorithm 2 Analysis</vt:lpstr>
      <vt:lpstr>Multiple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70</cp:revision>
  <cp:lastPrinted>2019-08-16T20:54:21Z</cp:lastPrinted>
  <dcterms:created xsi:type="dcterms:W3CDTF">2010-08-18T20:32:04Z</dcterms:created>
  <dcterms:modified xsi:type="dcterms:W3CDTF">2021-08-07T22:30:59Z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