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7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7" r:id="rId13"/>
    <p:sldId id="339" r:id="rId14"/>
    <p:sldId id="340" r:id="rId15"/>
    <p:sldId id="33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30"/>
  </p:normalViewPr>
  <p:slideViewPr>
    <p:cSldViewPr>
      <p:cViewPr varScale="1">
        <p:scale>
          <a:sx n="120" d="100"/>
          <a:sy n="120" d="100"/>
        </p:scale>
        <p:origin x="17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31997C-A6CF-2046-B4A5-7D70C9BE5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99CED-CA16-5643-8AE5-66FA0D724D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FE9D35-E503-AD4A-A685-90F86479FF8F}" type="datetime1">
              <a:rPr lang="en-US" altLang="en-US"/>
              <a:pPr>
                <a:defRPr/>
              </a:pPr>
              <a:t>2/8/22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E7216-06EE-BB4E-BE3C-14080BC3B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12C43-7274-B641-93E9-63F80F99C7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8AC10C-6CF7-1E4A-8CE9-243272F1C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48E0E9-4424-3F4C-9A31-92EF0A12BC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C0C50B1-91DA-EC44-B668-7193221DAA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E10F780-7ADC-4C49-8857-01D1DB5B9F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323D871-FC2C-4C4A-A864-744480BD34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53C6E1B7-EA29-1E4E-86AE-EF0060A66D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A8326AE6-8CF5-3C44-9EC1-238011D16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802526-5E23-6747-905E-9927787C7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02526-5E23-6747-905E-9927787C795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82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F7D71C0F-AD1F-B04B-8A47-94A20095C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5982CB6-8032-8440-8DE6-9FAD37A73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D7AB2F7-EFC1-DB47-BFB4-90520BE4A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37EB0AF-9525-B74E-96F1-3B25EE1582CE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57D4203-6BAC-3F4B-A150-918E6163D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2C55ABE-81D5-F843-ADDB-7FDA2F73F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4ECA7B0-5995-4A4E-A1B0-4B3F459AF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1B471A-5928-7F40-841A-977A1C410AC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BA1768-188D-8844-B5F3-C5ECE5257D39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84C7CFA-87CF-764C-B981-BA45334AC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1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E9B996-C9BF-D348-BDDA-4424B7CE8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A435E-EBF4-074A-AF33-A2322E513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78FEC-2943-BE47-B83C-184F2D36C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7C68F-4D88-2D44-95CA-D706D4EAF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44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EC9C8B-7E7C-324E-B9C9-A08F26DA8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5C043C-324E-0242-9AD2-8FEC9CEE3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3CDAEC-AEB8-7446-8872-2CF823FA7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E3D1F-42C8-D14D-A670-63FD7D7E1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43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609545-E16D-6646-BCAF-69EC9CFF6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EA3FF-B63F-3C45-B356-98BC08D22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32C47-9382-BF48-988E-70F9A958B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5B272-6500-AB42-AE78-931EA608C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39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0C838E-40E0-574D-8AAB-B8DFD17F0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66CF71-98DC-F649-B094-E69DF958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A9C16FC-CA18-7B42-8CE7-7EC1008F9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1B60-C941-3C43-9B96-957D30908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52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ED691C-FA22-0A44-AF6E-C65470060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8608F8-1E64-3344-8CA1-9C83CAB0A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1B1635-A97C-114B-9F8A-964D49055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94DF-0868-854A-8621-C0BC6A477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080A9-A9B1-7A4D-B363-EBB8A45B2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EB020-C979-424D-98F7-DDB9E331F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A2A1B-D91B-A44F-AEA4-652D737D7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78B6-24A5-1E4D-B577-F9F459036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6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C0DFBE-5B56-2246-92DF-A611EF1D8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48B30-387A-1947-BD20-C16713A8E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7EA873-2749-C74F-9C88-79F33D10C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3BCA-4066-8C4D-B67C-4960AC455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027D3-4D04-7E45-961C-B0A72E2AE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401BD-46F1-1447-BF5F-B8B1DD22A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BB811-6BBB-9344-BC35-4809DB7D8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2AD1-F401-1947-A7F6-59668F129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91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C17124-C599-DA40-8D89-F3101C8C7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ABDD62-68FE-4A40-9F72-E839F3870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3914C4-5D2F-574A-90CD-0F539AECA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F72CE-D9AA-9642-93BE-3115F8D94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9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B293FD-42ED-D345-99E0-A33F4A372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7F3499-73B6-8045-81F7-58D6F7167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62F835-4C40-EC4E-BBA9-360E43466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EBA9-EC1B-7B4A-9731-10C57242A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0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B50A22-59C4-1B41-AF64-3E9AF4D18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DB2C44-37F8-EF4C-BED1-F8CD0001C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E0E7E4-2D1A-7D42-A8B2-10FDFAAF0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0AFE-146F-0C4A-85F4-D3F0F4859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33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0BAEB-4613-B945-BC88-FA448E661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B7A5E-12C8-3941-A7FC-F5C18F4FD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90077-520A-0143-BC91-4E856D4D1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3E74-0953-2F44-BD8F-9FD59F124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48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55650-6CD5-0048-94D0-7F706B02E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93F1D-0DA1-C14B-AB6F-A95DE9753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A13C2-16D5-524F-98F5-2D2751656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062E-7445-8A4A-BDD0-D1D105A02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2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E890D8-1AC7-9449-8AE3-4649ECE1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D01BE3-9ED8-AD4B-B974-F4E993838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E661E19-F9A4-2A40-AE8E-9B545476DF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94D1F59-3531-1C47-8FB7-20A0A5317D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A16B31EC-DF0B-4243-AAB0-418978B447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CCF7E7-E114-BD4B-94C4-543A62487C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D3C81E07-0B4A-1B45-B057-EDA52533A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859909-276F-6646-90C7-9EBDED62FE5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D3965C-A1E9-114E-A5E9-A32F0AD85E4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https://www.ithistory.org/sites/default/files/honor-roll/Mark%20Dean.jpg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spin.atomicobject.com/wp-content/uploads/20160724131850/eniac4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spin.atomicobject.com/wp-content/uploads/20160724131850/eniac4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8/Pascaline-CnAM_823-1-IMG_1506-black.jpg/2560px-Pascaline-CnAM_823-1-IMG_1506-black.jpg" TargetMode="External"/><Relationship Id="rId7" Type="http://schemas.openxmlformats.org/officeDocument/2006/relationships/image" Target="https://upload.wikimedia.org/wikipedia/commons/thumb/a/a4/Ada_Lovelace_portrait.jpg/1280px-Ada_Lovelace_portrait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https://upload.wikimedia.org/wikipedia/commons/thumb/1/18/Hand-driven-jacquard-loom.jpg/1280px-Hand-driven-jacquard-loom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ar/folders/n4/pkfg67v10s73kvkmw6j1ps1w0000gp/T/com.microsoft.Word/WebArchiveCopyPasteTempFiles/page7image26887392" TargetMode="External"/><Relationship Id="rId5" Type="http://schemas.openxmlformats.org/officeDocument/2006/relationships/image" Target="../media/image10.jpeg"/><Relationship Id="rId4" Type="http://schemas.openxmlformats.org/officeDocument/2006/relationships/image" Target="https://spin.atomicobject.com/wp-content/uploads/20160724131850/eniac4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https://upload.wikimedia.org/wikipedia/commons/5/5a/Transistors.ag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6/6d/%D0%98%D0%BD%D1%82%D0%B5%D0%B3%D1%80%D0%B0%D0%BB%D1%8C%D0%BD%D0%B0%D1%8F_%D0%BC%D0%B8%D0%BA%D1%80%D0%BE%D1%81%D1%85%D0%B5%D0%BC%D0%B0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https://upload.wikimedia.org/wikipedia/commons/thumb/4/46/Intel_P4004.jpg/2560px-Intel_P4004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4004.com/assets/4004-masks-showing-fets-j3-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13BE567-9595-6B40-B357-2F4A71A1F0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ea typeface="ＭＳ Ｐゴシック" panose="020B0600070205080204" pitchFamily="34" charset="-128"/>
              </a:rPr>
              <a:t>The History of Computers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72C2E9-6F8D-5C44-8B02-C263446F07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1B2D5B7-E77A-7E44-AC34-A636A893C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4: Microprocessors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8B97E71-8786-1942-B37E-DF048313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563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106363" indent="-1063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85775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09625" indent="-2159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 dirty="0"/>
              <a:t>with microprocessors came personal computing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1975 - Bill Gates &amp; Paul Allen founded Microsoft 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200" dirty="0"/>
              <a:t>Gates wrote a BASIC interpreter for the first PC (Altair)</a:t>
            </a:r>
          </a:p>
          <a:p>
            <a:pPr lvl="1">
              <a:lnSpc>
                <a:spcPct val="90000"/>
              </a:lnSpc>
              <a:buClrTx/>
              <a:buSzTx/>
              <a:buFont typeface="Wingdings" pitchFamily="2" charset="2"/>
              <a:buChar char="§"/>
            </a:pPr>
            <a:endParaRPr lang="en-US" altLang="en-US" sz="700" dirty="0">
              <a:latin typeface="Arial Narrow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1977 - Steve Wozniak &amp; Steve Jobs founded Apple 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200" dirty="0"/>
              <a:t>went from Jobs' garage to $120 million in sales by 1980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en-US" sz="700" dirty="0"/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1980 - IBM introduced PC 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200" dirty="0"/>
              <a:t>Microsoft licensed the DOS operating system to IBM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700" dirty="0"/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1984 - Apple countered with Macintosh 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200" dirty="0"/>
              <a:t>introduced the modern GUI-based OS (which was mostly developed at Xerox)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700" dirty="0"/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1985 - Microsoft countered with Windows </a:t>
            </a:r>
          </a:p>
        </p:txBody>
      </p:sp>
      <p:sp>
        <p:nvSpPr>
          <p:cNvPr id="32772" name="Text Box 46">
            <a:extLst>
              <a:ext uri="{FF2B5EF4-FFF2-40B4-BE49-F238E27FC236}">
                <a16:creationId xmlns:a16="http://schemas.microsoft.com/office/drawing/2014/main" id="{A49303FE-2349-B545-B888-DCE3C74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6051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3" name="Rectangle 182">
            <a:extLst>
              <a:ext uri="{FF2B5EF4-FFF2-40B4-BE49-F238E27FC236}">
                <a16:creationId xmlns:a16="http://schemas.microsoft.com/office/drawing/2014/main" id="{AD7E9E8C-0D89-524A-BCBC-01A903E3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541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106363" indent="-1063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85775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693738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dirty="0"/>
              <a:t>in the 1980's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demand grew for networking computers together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sz="1200" dirty="0"/>
              <a:t>1982: 235 computers connected to </a:t>
            </a:r>
            <a:r>
              <a:rPr lang="en-US" altLang="en-US" sz="1200" dirty="0" err="1"/>
              <a:t>ARPANet</a:t>
            </a:r>
            <a:endParaRPr lang="en-US" altLang="en-US" sz="1200" dirty="0"/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sz="1200" dirty="0"/>
              <a:t>1989: 300,000 computers connected to Internet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object-oriented programming represented a new approach to program design which views a program as a collection of interacting software objects that model real-world entities</a:t>
            </a:r>
          </a:p>
        </p:txBody>
      </p:sp>
      <p:pic>
        <p:nvPicPr>
          <p:cNvPr id="32774" name="Picture 28">
            <a:extLst>
              <a:ext uri="{FF2B5EF4-FFF2-40B4-BE49-F238E27FC236}">
                <a16:creationId xmlns:a16="http://schemas.microsoft.com/office/drawing/2014/main" id="{66320640-1617-4243-A087-3A8FF6744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450093" cy="167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ozniak und Jobs">
            <a:extLst>
              <a:ext uri="{FF2B5EF4-FFF2-40B4-BE49-F238E27FC236}">
                <a16:creationId xmlns:a16="http://schemas.microsoft.com/office/drawing/2014/main" id="{83AD3ACA-3CBE-4847-A8F3-A9DAC3C2B49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2819400"/>
            <a:ext cx="245982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4D397-6650-0949-B333-D473339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D94DF-0868-854A-8621-C0BC6A47788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1B40D-C3B3-9B46-B49F-62B133F1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396" y="20211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865" descr="A person standing in front of a computer screen&#10;&#10;Description automatically generated">
            <a:extLst>
              <a:ext uri="{FF2B5EF4-FFF2-40B4-BE49-F238E27FC236}">
                <a16:creationId xmlns:a16="http://schemas.microsoft.com/office/drawing/2014/main" id="{9A0A8252-E546-1C47-8AC7-442B71A0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550406" cy="19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E04705C5-8A66-7844-A1A7-8A2260ABB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731838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5: ULSI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B7E2A95-2F56-C348-B4B5-47CD86D298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67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the latest generation of computers is still hotly debated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no new switching technologies, ultra large scale integration (ULSI) has changed how computers are used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1n 1989, the Intel 486 contained 1.2 million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manufacturing improvements are more difficult to achieve as components get smaller and smaller (Moore's Law in jeopardy?)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FDD3A-F639-CC4C-8E3A-7B84CA6A4F37}"/>
              </a:ext>
            </a:extLst>
          </p:cNvPr>
          <p:cNvSpPr txBox="1"/>
          <p:nvPr/>
        </p:nvSpPr>
        <p:spPr>
          <a:xfrm>
            <a:off x="4724400" y="3505200"/>
            <a:ext cx="3962400" cy="2278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workarounds</a:t>
            </a:r>
          </a:p>
          <a:p>
            <a:pPr marL="285750" indent="-166688">
              <a:buFont typeface="Wingdings" pitchFamily="2" charset="2"/>
              <a:buChar char="§"/>
              <a:defRPr/>
            </a:pPr>
            <a:r>
              <a:rPr lang="en-US" sz="1400" dirty="0"/>
              <a:t>multi-core processors increase the chip size by adding duplicate circuitry so that it can execute operations simultaneously</a:t>
            </a:r>
          </a:p>
          <a:p>
            <a:pPr marL="285750" indent="-166688">
              <a:buFont typeface="Wingdings" pitchFamily="2" charset="2"/>
              <a:buChar char="§"/>
              <a:defRPr/>
            </a:pPr>
            <a:endParaRPr lang="en-US" sz="1400" dirty="0"/>
          </a:p>
          <a:p>
            <a:pPr marL="285750" indent="-166688">
              <a:buFont typeface="Wingdings" pitchFamily="2" charset="2"/>
              <a:buChar char="§"/>
              <a:defRPr/>
            </a:pPr>
            <a:r>
              <a:rPr lang="en-US" sz="1400" dirty="0"/>
              <a:t>parallel processing computers have multiple independent processors that can share the load (e.g., a Web server)</a:t>
            </a:r>
          </a:p>
        </p:txBody>
      </p:sp>
      <p:pic>
        <p:nvPicPr>
          <p:cNvPr id="33797" name="Picture 1">
            <a:extLst>
              <a:ext uri="{FF2B5EF4-FFF2-40B4-BE49-F238E27FC236}">
                <a16:creationId xmlns:a16="http://schemas.microsoft.com/office/drawing/2014/main" id="{08A10AE5-6FCF-1F4D-81C7-E0947209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3505200"/>
            <a:ext cx="39100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B4B15-8061-4D4B-A5D3-F74CB47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5B272-6500-AB42-AE78-931EA608C6F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24388E0C-CEA6-CD42-B759-35AF0660A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731838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5: ULSI (cont.)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9EEFF90-EC53-E64D-B91D-FC4CE195A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514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Wi-fi and wireless broadband have made computing mobile and pervasive</a:t>
            </a:r>
          </a:p>
          <a:p>
            <a:pPr marL="468313" lvl="1" indent="-227013" eaLnBrk="1" hangingPunct="1">
              <a:lnSpc>
                <a:spcPct val="9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wi-fi utilizes radio waves over short distances to connect computers and devices</a:t>
            </a:r>
          </a:p>
          <a:p>
            <a:pPr marL="468313" lvl="1" indent="-227013" eaLnBrk="1" hangingPunct="1">
              <a:lnSpc>
                <a:spcPct val="9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typical speed &amp; range: 100-200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Mbits</a:t>
            </a:r>
            <a:r>
              <a:rPr lang="en-US" altLang="en-US" sz="1200" dirty="0">
                <a:ea typeface="ＭＳ Ｐゴシック" panose="020B0600070205080204" pitchFamily="34" charset="-128"/>
              </a:rPr>
              <a:t>/sec, 150-300 feet</a:t>
            </a:r>
          </a:p>
          <a:p>
            <a:pPr marL="241300" lvl="1" indent="0" eaLnBrk="1" hangingPunct="1">
              <a:lnSpc>
                <a:spcPct val="90000"/>
              </a:lnSpc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920750" lvl="1" indent="-3175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user enters commands on computer/device</a:t>
            </a:r>
          </a:p>
          <a:p>
            <a:pPr marL="920750" lvl="1" indent="-3175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command is translated into radio signal, broadcast to wi-fi router</a:t>
            </a:r>
          </a:p>
          <a:p>
            <a:pPr marL="920750" lvl="1" indent="-3175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router carries out the command via Internet connection</a:t>
            </a:r>
          </a:p>
          <a:p>
            <a:pPr marL="920750" lvl="1" indent="-3175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response is translated into radio signal, broadcast back to computer/device</a:t>
            </a:r>
          </a:p>
          <a:p>
            <a:pPr marL="920750" lvl="1" indent="-3175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468313" lvl="1" indent="-227013" eaLnBrk="1" hangingPunct="1">
              <a:lnSpc>
                <a:spcPct val="9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a longer range alternative to wi-fi is cellular networking </a:t>
            </a:r>
          </a:p>
          <a:p>
            <a:pPr marL="468313" lvl="1" indent="-227013" eaLnBrk="1" hangingPunct="1">
              <a:lnSpc>
                <a:spcPct val="9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4G (15-25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Mbits</a:t>
            </a:r>
            <a:r>
              <a:rPr lang="en-US" altLang="en-US" sz="1200" dirty="0">
                <a:ea typeface="ＭＳ Ｐゴシック" panose="020B0600070205080204" pitchFamily="34" charset="-128"/>
              </a:rPr>
              <a:t>/sec) &amp; now 5G (50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Mbits</a:t>
            </a:r>
            <a:r>
              <a:rPr lang="en-US" altLang="en-US" sz="1200" dirty="0">
                <a:ea typeface="ＭＳ Ｐゴシック" panose="020B0600070205080204" pitchFamily="34" charset="-128"/>
              </a:rPr>
              <a:t>/sec – 1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Gbits</a:t>
            </a:r>
            <a:r>
              <a:rPr lang="en-US" altLang="en-US" sz="1200" dirty="0">
                <a:ea typeface="ＭＳ Ｐゴシック" panose="020B0600070205080204" pitchFamily="34" charset="-128"/>
              </a:rPr>
              <a:t>/sec), nationwide coverage</a:t>
            </a:r>
          </a:p>
          <a:p>
            <a:pPr marL="241300" lvl="1" indent="0" eaLnBrk="1" hangingPunct="1">
              <a:lnSpc>
                <a:spcPct val="90000"/>
              </a:lnSpc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5897BE-E2F0-CF40-9D61-31E31080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5B272-6500-AB42-AE78-931EA608C6F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91E98E-3E5A-E547-93D8-DEA24650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58640"/>
            <a:ext cx="800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kern="0" dirty="0">
                <a:ea typeface="ＭＳ Ｐゴシック" panose="020B0600070205080204" pitchFamily="34" charset="-128"/>
              </a:rPr>
              <a:t>Artificial Intelligence (AI) applications dominate the news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Apple's Siri (2011) and Amazon's Alexa (2014) can recognize voice commands and control smart home devices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facial recognition software is used by law enforcement and businesses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credit card companies model purchasing patterns to identify fraud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retailers like Amazon use your history to predict future purchases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Self-driving cars from Uber and Tesla use video processing and AI techniques to control vehicles on open roads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1DCD87A-BF40-CC4F-A0FC-CE139ABC8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Speed matters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1FB2518-8627-B946-85E1-32DC28AAB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638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ENIAC (1946)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could perform 385 operations per second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A0E16F-88AE-8D41-90E4-42A56CDD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18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70" descr="U.S. Army Photo of the ENIAC">
            <a:extLst>
              <a:ext uri="{FF2B5EF4-FFF2-40B4-BE49-F238E27FC236}">
                <a16:creationId xmlns:a16="http://schemas.microsoft.com/office/drawing/2014/main" id="{3916523A-EC3D-E84D-8DF4-D52DA52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96" y="1270765"/>
            <a:ext cx="2652418" cy="17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7A5AAC25-18C1-B64C-A9E2-A71D1659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846" y="16883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BF9EF-1B23-AB41-B934-67EEEFB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5C2DB5-A96F-EE48-B945-8768E735C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96435"/>
            <a:ext cx="5638800" cy="22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75 years later…</a:t>
            </a:r>
          </a:p>
          <a:p>
            <a:pPr eaLnBrk="1" hangingPunct="1">
              <a:lnSpc>
                <a:spcPct val="90000"/>
              </a:lnSpc>
            </a:pPr>
            <a:endParaRPr lang="en-US" altLang="en-US" kern="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kern="0" dirty="0">
                <a:ea typeface="ＭＳ Ｐゴシック" panose="020B0600070205080204" pitchFamily="34" charset="-128"/>
              </a:rPr>
              <a:t>iPhone 13 (2021)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>
                <a:ea typeface="ＭＳ Ｐゴシック" panose="020B0600070205080204" pitchFamily="34" charset="-128"/>
              </a:rPr>
              <a:t>can perform 15.8 trillion operations per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>
                <a:ea typeface="ＭＳ Ｐゴシック" panose="020B0600070205080204" pitchFamily="34" charset="-128"/>
              </a:rPr>
              <a:t>41 billion times faster!</a:t>
            </a:r>
          </a:p>
        </p:txBody>
      </p:sp>
      <p:pic>
        <p:nvPicPr>
          <p:cNvPr id="1026" name="Picture 2" descr="iPhone 13 Pro review | Macworld">
            <a:extLst>
              <a:ext uri="{FF2B5EF4-FFF2-40B4-BE49-F238E27FC236}">
                <a16:creationId xmlns:a16="http://schemas.microsoft.com/office/drawing/2014/main" id="{E7D487CF-3C29-8F41-8A2F-B1C5B9EC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96" y="3384213"/>
            <a:ext cx="2652418" cy="17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626EC6E-BD48-254F-A1A5-19620D2E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1526"/>
            <a:ext cx="8411914" cy="8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it would take the ENIAC </a:t>
            </a:r>
            <a:r>
              <a:rPr lang="en-US" altLang="en-US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1,301 years </a:t>
            </a:r>
            <a:r>
              <a:rPr lang="en-US" altLang="en-US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to do what your iPhone can do in 1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1DCD87A-BF40-CC4F-A0FC-CE139ABC8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Speed REALLY matters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1FB2518-8627-B946-85E1-32DC28AAB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638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ENIAC (1946)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could perform 385 operations per second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A0E16F-88AE-8D41-90E4-42A56CDD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18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70" descr="U.S. Army Photo of the ENIAC">
            <a:extLst>
              <a:ext uri="{FF2B5EF4-FFF2-40B4-BE49-F238E27FC236}">
                <a16:creationId xmlns:a16="http://schemas.microsoft.com/office/drawing/2014/main" id="{3916523A-EC3D-E84D-8DF4-D52DA52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96" y="1270765"/>
            <a:ext cx="2652418" cy="17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7A5AAC25-18C1-B64C-A9E2-A71D1659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846" y="16883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BF9EF-1B23-AB41-B934-67EEEFB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5C2DB5-A96F-EE48-B945-8768E735C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5638800" cy="139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Fugaku</a:t>
            </a:r>
            <a:r>
              <a:rPr lang="en-US" altLang="en-US" kern="0" dirty="0">
                <a:ea typeface="ＭＳ Ｐゴシック" panose="020B0600070205080204" pitchFamily="34" charset="-128"/>
              </a:rPr>
              <a:t> supercomputer (2021)</a:t>
            </a:r>
            <a:endParaRPr lang="en-US" altLang="en-US" kern="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>
                <a:ea typeface="ＭＳ Ｐゴシック" panose="020B0600070205080204" pitchFamily="34" charset="-128"/>
              </a:rPr>
              <a:t>can perform 442 quadrillion operations per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>
                <a:ea typeface="ＭＳ Ｐゴシック" panose="020B0600070205080204" pitchFamily="34" charset="-128"/>
              </a:rPr>
              <a:t>1.1 quadrillion times faster!!!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626EC6E-BD48-254F-A1A5-19620D2E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1526"/>
            <a:ext cx="8411914" cy="8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it would take the ENIAC </a:t>
            </a:r>
            <a:r>
              <a:rPr lang="en-US" altLang="en-US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36.4 million years </a:t>
            </a:r>
            <a:r>
              <a:rPr lang="en-US" altLang="en-US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to do what the </a:t>
            </a:r>
            <a:r>
              <a:rPr lang="en-US" altLang="en-US" kern="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Fugaku</a:t>
            </a:r>
            <a:r>
              <a:rPr lang="en-US" altLang="en-US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can do in 1 second</a:t>
            </a:r>
          </a:p>
        </p:txBody>
      </p:sp>
      <p:pic>
        <p:nvPicPr>
          <p:cNvPr id="3074" name="Picture 2" descr="Fugaku supercomputer">
            <a:extLst>
              <a:ext uri="{FF2B5EF4-FFF2-40B4-BE49-F238E27FC236}">
                <a16:creationId xmlns:a16="http://schemas.microsoft.com/office/drawing/2014/main" id="{3F1BFFA3-5C75-6440-8013-3EFC916B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547" y="3397827"/>
            <a:ext cx="2848567" cy="16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0A4A35B-46BC-574D-B5B0-3E9D76738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457200"/>
            <a:ext cx="7086600" cy="7318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Computing entrepreneurs</a:t>
            </a:r>
          </a:p>
        </p:txBody>
      </p:sp>
      <p:graphicFrame>
        <p:nvGraphicFramePr>
          <p:cNvPr id="6" name="Group 209">
            <a:extLst>
              <a:ext uri="{FF2B5EF4-FFF2-40B4-BE49-F238E27FC236}">
                <a16:creationId xmlns:a16="http://schemas.microsoft.com/office/drawing/2014/main" id="{4D218973-0B9C-554E-816D-2E9C55D8B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46251"/>
              </p:ext>
            </p:extLst>
          </p:nvPr>
        </p:nvGraphicFramePr>
        <p:xfrm>
          <a:off x="2276475" y="1676400"/>
          <a:ext cx="4591050" cy="4529993"/>
        </p:xfrm>
        <a:graphic>
          <a:graphicData uri="http://schemas.openxmlformats.org/drawingml/2006/table">
            <a:tbl>
              <a:tblPr/>
              <a:tblGrid>
                <a:gridCol w="4591050">
                  <a:extLst>
                    <a:ext uri="{9D8B030D-6E8A-4147-A177-3AD203B41FA5}">
                      <a16:colId xmlns:a16="http://schemas.microsoft.com/office/drawing/2014/main" val="4097768836"/>
                    </a:ext>
                  </a:extLst>
                </a:gridCol>
              </a:tblGrid>
              <a:tr h="517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Richest People in the World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(Forbes, 3/5/21)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46815"/>
                  </a:ext>
                </a:extLst>
              </a:tr>
              <a:tr h="329316">
                <a:tc>
                  <a:txBody>
                    <a:bodyPr/>
                    <a:lstStyle>
                      <a:lvl1pPr marL="231775" indent="-231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E10B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Jeff Bezos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$177.0 billion	Age: 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13685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2. 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E10B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Elon Musk	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$151.0 billion	Age: 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39480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Bernard </a:t>
                      </a: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Arnault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$150.0 billion	Age: 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204245"/>
                  </a:ext>
                </a:extLst>
              </a:tr>
              <a:tr h="289797">
                <a:tc>
                  <a:txBody>
                    <a:bodyPr/>
                    <a:lstStyle>
                      <a:lvl1pPr marL="231775" indent="-231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4. 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E10B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Bill Gates	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$124.0 billion	Age: 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87504"/>
                  </a:ext>
                </a:extLst>
              </a:tr>
              <a:tr h="329316">
                <a:tc>
                  <a:txBody>
                    <a:bodyPr/>
                    <a:lstStyle>
                      <a:lvl1pPr marL="231775" indent="-231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5. </a:t>
                      </a:r>
                      <a:r>
                        <a:rPr kumimoji="0" lang="en-US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Mark Zuckerberg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$97.0 billion	Age: 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095457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6.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Warren Buffet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$96.0 billion	Age: 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69264"/>
                  </a:ext>
                </a:extLst>
              </a:tr>
              <a:tr h="319906">
                <a:tc>
                  <a:txBody>
                    <a:bodyPr/>
                    <a:lstStyle>
                      <a:lvl1pPr marL="231775" indent="-231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7. 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Larry Ellison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$93.0 billion	Age: 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53619"/>
                  </a:ext>
                </a:extLst>
              </a:tr>
              <a:tr h="289045">
                <a:tc>
                  <a:txBody>
                    <a:bodyPr/>
                    <a:lstStyle>
                      <a:lvl1pPr marL="266700" indent="-2667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8.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E10B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Larry Page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$91.5 billion	Age: 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00805"/>
                  </a:ext>
                </a:extLst>
              </a:tr>
              <a:tr h="289045">
                <a:tc>
                  <a:txBody>
                    <a:bodyPr/>
                    <a:lstStyle>
                      <a:lvl1pPr marL="266700" indent="-2667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9.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Sergey Brin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$89.0 billion	Age: 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22399"/>
                  </a:ext>
                </a:extLst>
              </a:tr>
              <a:tr h="28904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10.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Mukesh Ambani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$84.5 billion	Age: 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6699"/>
                  </a:ext>
                </a:extLst>
              </a:tr>
              <a:tr h="28904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62407"/>
                  </a:ext>
                </a:extLst>
              </a:tr>
              <a:tr h="289045">
                <a:tc>
                  <a:txBody>
                    <a:bodyPr/>
                    <a:lstStyle>
                      <a:lvl1pPr marL="266700" indent="-2667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14.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E10B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Steve Ballmer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$68.7 billion	Age</a:t>
                      </a: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: 64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62476"/>
                  </a:ext>
                </a:extLst>
              </a:tr>
              <a:tr h="289045">
                <a:tc>
                  <a:txBody>
                    <a:bodyPr/>
                    <a:lstStyle>
                      <a:lvl1pPr marL="266700" indent="-2667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15. 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E10B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Ma </a:t>
                      </a: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E10B2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Huatang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	$65.8 billion	Age: 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7997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B9E62-D6D4-DD40-9290-0F15F366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8900" y="6400800"/>
            <a:ext cx="2133600" cy="457200"/>
          </a:xfrm>
        </p:spPr>
        <p:txBody>
          <a:bodyPr/>
          <a:lstStyle/>
          <a:p>
            <a:pPr>
              <a:defRPr/>
            </a:pPr>
            <a:fld id="{4D65B272-6500-AB42-AE78-931EA608C6F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C961F68-62D0-B443-A270-8C3D14143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History of computing</a:t>
            </a:r>
          </a:p>
        </p:txBody>
      </p:sp>
      <p:sp>
        <p:nvSpPr>
          <p:cNvPr id="24578" name="Rectangle 4">
            <a:extLst>
              <a:ext uri="{FF2B5EF4-FFF2-40B4-BE49-F238E27FC236}">
                <a16:creationId xmlns:a16="http://schemas.microsoft.com/office/drawing/2014/main" id="{070621B2-EA4B-5648-B209-C690FC8FE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calculating devices have been around for millennia (e.g., abacus ~3,000 B.C.)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modern "computing technology" traces its roots to the 16-17th centuries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as part of the "Scientific Revolution", people like Kepler, Galileo, and Newton viewed the natural world as mechanistic and understandable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this led to technological advances &amp; innovation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4352810D-ED0B-2346-8C74-42DE270E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528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/>
              <a:t>from simple mechanical calculating devices to powerful modern computers, computing technology has evolved through technological breakthroughs</a:t>
            </a:r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9BD915E6-9D71-1C4F-AB73-DCC33024D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863" y="4114800"/>
            <a:ext cx="6264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241C5-56E7-1C45-92CB-3AE0842E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33793E94-861E-3B48-9A78-7CEB635CE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731838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0: Mechanical Computers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487C0E5-1199-AD4E-A931-29E27C03E9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3200" y="1450975"/>
            <a:ext cx="5856288" cy="1139825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1642 – Pascal built a mechanical calculating machine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used mechanical gears, a hand-crank, dials and knobs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other similar machines followed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F592F352-4C13-BA4C-86CA-AA8983957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6781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/>
              <a:t>1805 – the first programmable device was Jacquard's loom</a:t>
            </a:r>
          </a:p>
          <a:p>
            <a:pPr lvl="1"/>
            <a:r>
              <a:rPr lang="en-US" altLang="en-US" sz="1400"/>
              <a:t>the loom wove tapestries with elaborate, programmable patterns</a:t>
            </a:r>
          </a:p>
          <a:p>
            <a:pPr lvl="1"/>
            <a:r>
              <a:rPr lang="en-US" altLang="en-US" sz="1400"/>
              <a:t>a pattern was represented by metal punch-cards, fed into the loom</a:t>
            </a:r>
          </a:p>
          <a:p>
            <a:pPr lvl="1"/>
            <a:r>
              <a:rPr lang="en-US" altLang="en-US" sz="1400"/>
              <a:t>using the loom, it became possible to mass-produce tapestries, and even reprogram it to produce different patterns simply by changing the cards</a:t>
            </a:r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A3DD9942-D39A-8149-837A-74A1101F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02" y="4800600"/>
            <a:ext cx="688922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 dirty="0"/>
              <a:t>mid 1800's – Babbage designed his "analytical engine"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its design expanded upon mechanical calculators, but was programmable via punch-cards (similar to Jacquard's loom)</a:t>
            </a:r>
          </a:p>
          <a:p>
            <a:pPr lvl="1"/>
            <a:r>
              <a:rPr lang="en-US" altLang="en-US" sz="1400" dirty="0"/>
              <a:t>Babbage's vision described the general layout of modern computers</a:t>
            </a:r>
          </a:p>
          <a:p>
            <a:pPr lvl="1"/>
            <a:r>
              <a:rPr lang="en-US" altLang="en-US" sz="1400" dirty="0"/>
              <a:t>Ada Lovelace developed instructions for the never-quite-finished Analytical Engine – is considered the world's first programmer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AB07DC-3664-A74C-93F6-2F34754670B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72202" y="591553"/>
            <a:ext cx="58710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64" descr="A close up of a box&#10;&#10;Description automatically generated">
            <a:extLst>
              <a:ext uri="{FF2B5EF4-FFF2-40B4-BE49-F238E27FC236}">
                <a16:creationId xmlns:a16="http://schemas.microsoft.com/office/drawing/2014/main" id="{602553D4-8EC0-1445-95C9-BDEF41C7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02280"/>
            <a:ext cx="2209800" cy="14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55C6AB4-AF61-6E47-A87E-827785E2E83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898047" y="1207262"/>
            <a:ext cx="54842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65" descr="A chair in a room&#10;&#10;Description automatically generated">
            <a:extLst>
              <a:ext uri="{FF2B5EF4-FFF2-40B4-BE49-F238E27FC236}">
                <a16:creationId xmlns:a16="http://schemas.microsoft.com/office/drawing/2014/main" id="{07C65973-C81E-044E-B112-E5DB41AD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121664"/>
            <a:ext cx="1780602" cy="23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472CBDB-0BB8-3D41-8789-31EB1870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67" descr="A person wearing a costume&#10;&#10;Description automatically generated">
            <a:extLst>
              <a:ext uri="{FF2B5EF4-FFF2-40B4-BE49-F238E27FC236}">
                <a16:creationId xmlns:a16="http://schemas.microsoft.com/office/drawing/2014/main" id="{472FD65C-DB0E-B548-A8E8-82E3DA4B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275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DD2EA-6FE7-8349-8F70-17A1C192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  <p:bldP spid="829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E758D10-9A24-F344-A5B7-28CB69806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0 (cont.)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DFC1BE7A-9C73-2F4B-8EC9-36C29336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5791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33463" indent="-2159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/>
              <a:t>1930's – several engineers independently built "computers" using electromagnetic relays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an electromagnetic relay is physical switch, which can be opened/closed via electrical current 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relays were used extensively in early telephone exchanges </a:t>
            </a:r>
          </a:p>
          <a:p>
            <a:pPr lvl="1">
              <a:lnSpc>
                <a:spcPct val="70000"/>
              </a:lnSpc>
            </a:pPr>
            <a:endParaRPr lang="en-US" altLang="en-US" sz="1400"/>
          </a:p>
          <a:p>
            <a:pPr lvl="1">
              <a:lnSpc>
                <a:spcPct val="90000"/>
              </a:lnSpc>
            </a:pPr>
            <a:r>
              <a:rPr lang="en-US" altLang="en-US" sz="1400"/>
              <a:t>Zuse (Nazi Germany) – his machines were destroyed in WWII</a:t>
            </a:r>
          </a:p>
          <a:p>
            <a:pPr lvl="1">
              <a:lnSpc>
                <a:spcPct val="90000"/>
              </a:lnSpc>
            </a:pPr>
            <a:endParaRPr lang="en-US" altLang="en-US" sz="1400"/>
          </a:p>
          <a:p>
            <a:pPr lvl="1">
              <a:lnSpc>
                <a:spcPct val="90000"/>
              </a:lnSpc>
            </a:pPr>
            <a:r>
              <a:rPr lang="en-US" altLang="en-US" sz="1400"/>
              <a:t>Atanasoff (Iowa State) – built a partially-working machine with his grad student</a:t>
            </a:r>
          </a:p>
          <a:p>
            <a:pPr lvl="1">
              <a:lnSpc>
                <a:spcPct val="90000"/>
              </a:lnSpc>
            </a:pPr>
            <a:endParaRPr lang="en-US" altLang="en-US" sz="1400"/>
          </a:p>
          <a:p>
            <a:pPr lvl="1">
              <a:lnSpc>
                <a:spcPct val="90000"/>
              </a:lnSpc>
            </a:pPr>
            <a:r>
              <a:rPr lang="en-US" altLang="en-US" sz="1400"/>
              <a:t>Stibitz (Bell Labs) – built the MARK I computer that followed the designs of Babbage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SzPct val="50000"/>
              <a:buFont typeface="Wingdings" pitchFamily="2" charset="2"/>
              <a:buChar char="o"/>
            </a:pPr>
            <a:r>
              <a:rPr lang="en-US" altLang="en-US" sz="1400"/>
              <a:t>limited capabilities by modern standards: could store only 72 numbers, required 1/10 sec to add, 6 sec to multiply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SzPct val="50000"/>
              <a:buFont typeface="Wingdings" pitchFamily="2" charset="2"/>
              <a:buChar char="o"/>
            </a:pPr>
            <a:r>
              <a:rPr lang="en-US" altLang="en-US" sz="1400"/>
              <a:t>still, 100 times faster than previous technology	</a:t>
            </a:r>
          </a:p>
        </p:txBody>
      </p:sp>
      <p:pic>
        <p:nvPicPr>
          <p:cNvPr id="26628" name="Picture 6" descr="relay">
            <a:extLst>
              <a:ext uri="{FF2B5EF4-FFF2-40B4-BE49-F238E27FC236}">
                <a16:creationId xmlns:a16="http://schemas.microsoft.com/office/drawing/2014/main" id="{E8E1A3E6-8B2E-9D42-B9A4-5F0C5AC1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1752600"/>
            <a:ext cx="22685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90FD3-A166-9F41-BB29-88800E47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1DCD87A-BF40-CC4F-A0FC-CE139ABC8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1: Vacuum Tubes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1FB2518-8627-B946-85E1-32DC28AAB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81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mid 1940's – vacuum tubes replaced relays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a vacuum tube is a light bulb containing  a partial vacuum to speed electron 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vacuum tubes could control the flow of electricity faster than relays since they had no moving parts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invented by Lee de Forest in 1906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AFA9B5BF-53A2-764A-B395-793D2B9D3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124200"/>
            <a:ext cx="534640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04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96913" indent="-265113" defTabSz="8604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20763" indent="-215900" defTabSz="860425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04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04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 dirty="0"/>
              <a:t>1940's – hybrid computers using vacuum tubes and relays were built</a:t>
            </a:r>
          </a:p>
          <a:p>
            <a:pPr lvl="1">
              <a:lnSpc>
                <a:spcPct val="70000"/>
              </a:lnSpc>
              <a:buClrTx/>
              <a:buSzTx/>
              <a:buFont typeface="Wingdings" pitchFamily="2" charset="2"/>
              <a:buChar char="§"/>
            </a:pPr>
            <a:endParaRPr lang="en-US" altLang="en-US" sz="1600" dirty="0"/>
          </a:p>
          <a:p>
            <a:pPr lvl="1">
              <a:lnSpc>
                <a:spcPct val="70000"/>
              </a:lnSpc>
              <a:buClrTx/>
              <a:buSzTx/>
              <a:buFont typeface="Wingdings" pitchFamily="2" charset="2"/>
              <a:buNone/>
            </a:pPr>
            <a:r>
              <a:rPr lang="en-US" altLang="en-US" sz="1400" u="sng" dirty="0"/>
              <a:t>COLOSSUS (1943)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first "electronic computer", built by the British govt. (based on designs by Alan Turing)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used to decode Nazi communications during the war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computer was top-secret, so did not influence other researchers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en-US" sz="1400" dirty="0"/>
          </a:p>
          <a:p>
            <a:pPr lvl="1">
              <a:lnSpc>
                <a:spcPct val="70000"/>
              </a:lnSpc>
              <a:buClrTx/>
              <a:buSzTx/>
              <a:buFont typeface="Wingdings" pitchFamily="2" charset="2"/>
              <a:buNone/>
            </a:pPr>
            <a:r>
              <a:rPr lang="en-US" altLang="en-US" sz="1400" u="sng" dirty="0"/>
              <a:t>ENIAC (1946)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first publicly-acknowledged "electronic computer", built by Eckert &amp; Mauchly (UPenn)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18,000 vacuum tubes and 1,500 relays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weighed 30 tons, consumed 140 </a:t>
            </a:r>
            <a:r>
              <a:rPr lang="en-US" altLang="en-US" sz="1400" dirty="0" err="1"/>
              <a:t>kwatts</a:t>
            </a:r>
            <a:endParaRPr lang="en-US" altLang="en-US" sz="1400" dirty="0"/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"programmed" by women CS pioneers</a:t>
            </a:r>
          </a:p>
        </p:txBody>
      </p:sp>
      <p:pic>
        <p:nvPicPr>
          <p:cNvPr id="8" name="Picture 7" descr="A picture containing electronics, tube, indoor, table&#10;&#10;Description automatically generated">
            <a:extLst>
              <a:ext uri="{FF2B5EF4-FFF2-40B4-BE49-F238E27FC236}">
                <a16:creationId xmlns:a16="http://schemas.microsoft.com/office/drawing/2014/main" id="{2FF7AA6B-0B54-744E-889E-94E7B7B9A3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8590" y="1240045"/>
            <a:ext cx="2210420" cy="1377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DA0E16F-88AE-8D41-90E4-42A56CDD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18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70" descr="U.S. Army Photo of the ENIAC">
            <a:extLst>
              <a:ext uri="{FF2B5EF4-FFF2-40B4-BE49-F238E27FC236}">
                <a16:creationId xmlns:a16="http://schemas.microsoft.com/office/drawing/2014/main" id="{3916523A-EC3D-E84D-8DF4-D52DA522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591" y="4572000"/>
            <a:ext cx="2652418" cy="17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7A5AAC25-18C1-B64C-A9E2-A71D1659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846" y="16883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2104" descr="page7image26887392">
            <a:extLst>
              <a:ext uri="{FF2B5EF4-FFF2-40B4-BE49-F238E27FC236}">
                <a16:creationId xmlns:a16="http://schemas.microsoft.com/office/drawing/2014/main" id="{8B7E0AB3-8984-D14C-B3FC-7617E0DE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409" y="2694157"/>
            <a:ext cx="2652419" cy="18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BF9EF-1B23-AB41-B934-67EEEFB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ADCA370D-3FB2-F74E-8E50-496A53E4B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1 (cont.)</a:t>
            </a:r>
          </a:p>
        </p:txBody>
      </p:sp>
      <p:sp>
        <p:nvSpPr>
          <p:cNvPr id="28674" name="Rectangle 4">
            <a:extLst>
              <a:ext uri="{FF2B5EF4-FFF2-40B4-BE49-F238E27FC236}">
                <a16:creationId xmlns:a16="http://schemas.microsoft.com/office/drawing/2014/main" id="{E6413774-FC5A-534C-B3EF-0D87451D87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99413" cy="87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COLOSSUS and ENIAC were not general purpose computers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could enter input using dials &amp; knobs, paper tape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but to perform a different computation, needed to reconfigure</a:t>
            </a: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20A26D28-2DAF-AC46-BE20-56A2D9D2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2667000"/>
            <a:ext cx="83994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961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39813" indent="-2159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/>
              <a:t>von Neumann popularized the idea of a "stored program" computer</a:t>
            </a:r>
          </a:p>
          <a:p>
            <a:pPr lvl="1">
              <a:lnSpc>
                <a:spcPct val="80000"/>
              </a:lnSpc>
            </a:pPr>
            <a:r>
              <a:rPr lang="en-US" altLang="en-US" sz="1400"/>
              <a:t>Memory stores both data and programs </a:t>
            </a:r>
          </a:p>
          <a:p>
            <a:pPr lvl="1">
              <a:lnSpc>
                <a:spcPct val="80000"/>
              </a:lnSpc>
            </a:pPr>
            <a:r>
              <a:rPr lang="en-US" altLang="en-US" sz="1400"/>
              <a:t>Central Processing Unit (CPU) executes by loading program instructions from memory and executing them in sequence</a:t>
            </a:r>
          </a:p>
          <a:p>
            <a:pPr lvl="1">
              <a:lnSpc>
                <a:spcPct val="80000"/>
              </a:lnSpc>
            </a:pPr>
            <a:r>
              <a:rPr lang="en-US" altLang="en-US" sz="1400"/>
              <a:t>Input/Output devices allow for interaction with the user</a:t>
            </a:r>
          </a:p>
          <a:p>
            <a:pPr lvl="1">
              <a:lnSpc>
                <a:spcPct val="70000"/>
              </a:lnSpc>
            </a:pPr>
            <a:endParaRPr lang="en-US" altLang="en-US" sz="1400"/>
          </a:p>
          <a:p>
            <a:pPr lvl="1">
              <a:lnSpc>
                <a:spcPct val="70000"/>
              </a:lnSpc>
              <a:buClrTx/>
              <a:buSzTx/>
              <a:buFont typeface="Wingdings" pitchFamily="2" charset="2"/>
              <a:buNone/>
            </a:pPr>
            <a:r>
              <a:rPr lang="en-US" altLang="en-US" sz="1600"/>
              <a:t>virtually all modern machines follow this</a:t>
            </a:r>
          </a:p>
          <a:p>
            <a:pPr lvl="1">
              <a:lnSpc>
                <a:spcPct val="70000"/>
              </a:lnSpc>
              <a:buClrTx/>
              <a:buSzTx/>
              <a:buFont typeface="Wingdings" pitchFamily="2" charset="2"/>
              <a:buNone/>
            </a:pPr>
            <a:r>
              <a:rPr lang="en-US" altLang="en-US" sz="1600" i="1"/>
              <a:t>von Neumann Architecture</a:t>
            </a:r>
          </a:p>
          <a:p>
            <a:pPr lvl="2">
              <a:lnSpc>
                <a:spcPct val="70000"/>
              </a:lnSpc>
              <a:buClrTx/>
              <a:buSzTx/>
              <a:buFont typeface="Wingdings" pitchFamily="2" charset="2"/>
              <a:buNone/>
            </a:pPr>
            <a:r>
              <a:rPr lang="en-US" altLang="en-US" sz="1400" i="1"/>
              <a:t>(note: same basic design as Babbage)</a:t>
            </a:r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98131D8B-6AF1-6E46-AFE7-0E06092C5F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675" y="3810000"/>
            <a:ext cx="21685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>
            <a:extLst>
              <a:ext uri="{FF2B5EF4-FFF2-40B4-BE49-F238E27FC236}">
                <a16:creationId xmlns:a16="http://schemas.microsoft.com/office/drawing/2014/main" id="{F35A7EA1-1662-4D44-B113-AC6AE2BE7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5400"/>
            <a:ext cx="8399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buClrTx/>
              <a:buSzTx/>
            </a:pPr>
            <a:r>
              <a:rPr lang="en-US" altLang="en-US" sz="1600"/>
              <a:t>programming was still difficult and tedious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each machine had its own machine language, 0's &amp; 1's corresponding to the settings of physical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in 1950's, assembly languages replaced 0's &amp; 1's with mnemonic names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/>
              <a:t>		e.g., </a:t>
            </a:r>
            <a:r>
              <a:rPr lang="en-US" altLang="en-US" sz="1400">
                <a:latin typeface="Courier New" panose="02070309020205020404" pitchFamily="49" charset="0"/>
              </a:rPr>
              <a:t>ADD</a:t>
            </a:r>
            <a:r>
              <a:rPr lang="en-US" altLang="en-US" sz="1400"/>
              <a:t> instead of </a:t>
            </a:r>
            <a:r>
              <a:rPr lang="en-US" altLang="en-US" sz="1400">
                <a:latin typeface="Courier New" panose="02070309020205020404" pitchFamily="49" charset="0"/>
              </a:rPr>
              <a:t>00101110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35CE9-B2F7-9B49-A594-7C985077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4D3A05A-8035-AE43-A131-4205CFCA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2: Transistors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D4BCB2BF-EB72-9345-9724-D0A697A1C2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791200" cy="23622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mid 1950's – transistors began to replace tubes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a transistor is a piece of silicon whose conductivity can be turned on and off using an electric current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they performed the same switching function of vacuum tubes, but were smaller, faster, more reliable, and cheaper to mass produce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invented by Bardeen, Brattain, &amp; Shockley in 1948 (earning them the 1956 Nobel Prize in physics)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7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>
                <a:solidFill>
                  <a:schemeClr val="accent2"/>
                </a:solidFill>
                <a:ea typeface="ＭＳ Ｐゴシック" panose="020B0600070205080204" pitchFamily="34" charset="-128"/>
              </a:rPr>
              <a:t>some historians claim the transistor was the most important invention of the 20th century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7FC8D78C-7A70-8B46-BDA1-69D7177A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7620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27113" indent="-2159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 dirty="0"/>
              <a:t>as the cost of computers dropped, high-level languages were designed to make programming more natural (&amp; efficient)</a:t>
            </a:r>
          </a:p>
          <a:p>
            <a:pPr marL="927100" lvl="2" indent="-171450">
              <a:lnSpc>
                <a:spcPct val="70000"/>
              </a:lnSpc>
            </a:pPr>
            <a:endParaRPr lang="en-US" altLang="en-US" sz="1200" dirty="0"/>
          </a:p>
          <a:p>
            <a:pPr marL="927100" lvl="2" indent="-171450">
              <a:lnSpc>
                <a:spcPct val="70000"/>
              </a:lnSpc>
            </a:pPr>
            <a:r>
              <a:rPr lang="en-US" altLang="en-US" sz="1200" dirty="0"/>
              <a:t>FORTRAN (1957, Backus at IBM)</a:t>
            </a:r>
          </a:p>
          <a:p>
            <a:pPr marL="927100" lvl="2" indent="-171450">
              <a:lnSpc>
                <a:spcPct val="70000"/>
              </a:lnSpc>
            </a:pPr>
            <a:endParaRPr lang="en-US" altLang="en-US" sz="1200" dirty="0"/>
          </a:p>
          <a:p>
            <a:pPr marL="1638301" lvl="1" indent="0">
              <a:spcBef>
                <a:spcPts val="0"/>
              </a:spcBef>
              <a:buNone/>
            </a:pPr>
            <a:r>
              <a:rPr lang="en-US" sz="1000" dirty="0">
                <a:latin typeface="Lucida Console" panose="020B0609040504020204" pitchFamily="49" charset="0"/>
              </a:rPr>
              <a:t>PROGRAM add</a:t>
            </a:r>
            <a:endParaRPr lang="en-US" dirty="0">
              <a:latin typeface="Lucida Console" panose="020B0609040504020204" pitchFamily="49" charset="0"/>
            </a:endParaRPr>
          </a:p>
          <a:p>
            <a:pPr marL="1638301" lvl="1" indent="0">
              <a:spcBef>
                <a:spcPts val="0"/>
              </a:spcBef>
              <a:buNone/>
            </a:pPr>
            <a:r>
              <a:rPr lang="en-US" sz="1000" dirty="0">
                <a:latin typeface="Lucida Console" panose="020B0609040504020204" pitchFamily="49" charset="0"/>
              </a:rPr>
              <a:t>READ *, </a:t>
            </a:r>
            <a:r>
              <a:rPr lang="en-US" sz="1000" dirty="0" err="1">
                <a:latin typeface="Lucida Console" panose="020B0609040504020204" pitchFamily="49" charset="0"/>
              </a:rPr>
              <a:t>a,b</a:t>
            </a:r>
            <a:endParaRPr lang="en-US" dirty="0">
              <a:latin typeface="Lucida Console" panose="020B0609040504020204" pitchFamily="49" charset="0"/>
            </a:endParaRPr>
          </a:p>
          <a:p>
            <a:pPr marL="1638301" lvl="1" indent="0">
              <a:spcBef>
                <a:spcPts val="0"/>
              </a:spcBef>
              <a:buNone/>
            </a:pPr>
            <a:r>
              <a:rPr lang="en-US" sz="1000" dirty="0">
                <a:latin typeface="Lucida Console" panose="020B0609040504020204" pitchFamily="49" charset="0"/>
              </a:rPr>
              <a:t>s = a + b</a:t>
            </a:r>
            <a:endParaRPr lang="en-US" dirty="0">
              <a:latin typeface="Lucida Console" panose="020B0609040504020204" pitchFamily="49" charset="0"/>
            </a:endParaRPr>
          </a:p>
          <a:p>
            <a:pPr marL="1638301" lvl="1" indent="0">
              <a:spcBef>
                <a:spcPts val="0"/>
              </a:spcBef>
              <a:buNone/>
            </a:pPr>
            <a:r>
              <a:rPr lang="en-US" sz="1000" dirty="0">
                <a:latin typeface="Lucida Console" panose="020B0609040504020204" pitchFamily="49" charset="0"/>
              </a:rPr>
              <a:t>PRINT *, ' The sum is ', s</a:t>
            </a:r>
            <a:endParaRPr lang="en-US" dirty="0">
              <a:latin typeface="Lucida Console" panose="020B0609040504020204" pitchFamily="49" charset="0"/>
            </a:endParaRPr>
          </a:p>
          <a:p>
            <a:pPr marL="1638301" lvl="1" indent="0">
              <a:spcBef>
                <a:spcPts val="0"/>
              </a:spcBef>
              <a:buNone/>
            </a:pPr>
            <a:r>
              <a:rPr lang="en-US" sz="1000" dirty="0">
                <a:latin typeface="Lucida Console" panose="020B0609040504020204" pitchFamily="49" charset="0"/>
              </a:rPr>
              <a:t>STOP</a:t>
            </a:r>
            <a:endParaRPr lang="en-US" dirty="0">
              <a:latin typeface="Lucida Console" panose="020B0609040504020204" pitchFamily="49" charset="0"/>
            </a:endParaRPr>
          </a:p>
          <a:p>
            <a:pPr marL="1638301" lvl="1" indent="0">
              <a:spcBef>
                <a:spcPts val="0"/>
              </a:spcBef>
              <a:buNone/>
            </a:pPr>
            <a:r>
              <a:rPr lang="en-US" sz="1000" dirty="0">
                <a:latin typeface="Lucida Console" panose="020B0609040504020204" pitchFamily="49" charset="0"/>
              </a:rPr>
              <a:t>END</a:t>
            </a:r>
          </a:p>
          <a:p>
            <a:pPr marL="1638301" lvl="1" indent="0">
              <a:spcBef>
                <a:spcPts val="0"/>
              </a:spcBef>
            </a:pPr>
            <a:endParaRPr lang="en-US" altLang="en-US" sz="800" dirty="0">
              <a:latin typeface="Lucida Console" panose="020B0609040504020204" pitchFamily="49" charset="0"/>
            </a:endParaRPr>
          </a:p>
          <a:p>
            <a:pPr marL="927100" lvl="2" indent="-171450">
              <a:lnSpc>
                <a:spcPct val="70000"/>
              </a:lnSpc>
            </a:pPr>
            <a:r>
              <a:rPr lang="en-US" altLang="en-US" sz="1200" dirty="0"/>
              <a:t>LISP (1959, McCarthy at MIT)</a:t>
            </a:r>
          </a:p>
          <a:p>
            <a:pPr marL="927100" lvl="2" indent="-171450">
              <a:lnSpc>
                <a:spcPct val="70000"/>
              </a:lnSpc>
            </a:pPr>
            <a:r>
              <a:rPr lang="en-US" altLang="en-US" sz="1200" dirty="0"/>
              <a:t>COBOL (1960, </a:t>
            </a:r>
            <a:r>
              <a:rPr lang="en-US" altLang="en-US" sz="1200" dirty="0">
                <a:solidFill>
                  <a:schemeClr val="accent2"/>
                </a:solidFill>
              </a:rPr>
              <a:t>Hopper at DOD</a:t>
            </a:r>
            <a:r>
              <a:rPr lang="en-US" altLang="en-US" sz="1200" dirty="0"/>
              <a:t>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FCB838-E4CA-8842-8540-087DD5DFF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71" descr="A close up of electronics&#10;&#10;Description automatically generated">
            <a:extLst>
              <a:ext uri="{FF2B5EF4-FFF2-40B4-BE49-F238E27FC236}">
                <a16:creationId xmlns:a16="http://schemas.microsoft.com/office/drawing/2014/main" id="{5841FAD3-E076-D141-8052-09D5DA27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50" y="1471726"/>
            <a:ext cx="2400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7FD0C-DCCE-094A-8E47-299F74E9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E457E-0AA9-3A47-8E03-26029B612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0" y="4576600"/>
            <a:ext cx="1473200" cy="192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41F402F-404D-3F44-B220-183B5A46B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3: Integrated Circuits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47537C1D-2D30-6343-A233-26EE64227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7999" y="1435100"/>
            <a:ext cx="6625771" cy="1536696"/>
          </a:xfrm>
        </p:spPr>
        <p:txBody>
          <a:bodyPr/>
          <a:lstStyle/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mid 1960's - integrated circuits (IC) were produced</a:t>
            </a:r>
          </a:p>
          <a:p>
            <a:pPr marL="627063"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Noyce and Kilby independently developed techniques for packaging transistors and circuitry on a silicon chip (Kilby won the 2000 Nobel Prize in physics)</a:t>
            </a:r>
          </a:p>
          <a:p>
            <a:pPr marL="627063"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was made possible by miniaturization &amp; improved manufacturing</a:t>
            </a:r>
          </a:p>
          <a:p>
            <a:pPr marL="627063"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allowed for mass-producing useful circuitry</a:t>
            </a:r>
          </a:p>
          <a:p>
            <a:pPr marL="627063"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5584BAB8-55DA-5D4A-9188-F9951C7B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98" y="3152369"/>
            <a:ext cx="6625771" cy="168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350963" indent="-2159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 dirty="0"/>
              <a:t>1960's saw the rise of computing for business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 dirty="0"/>
              <a:t>	</a:t>
            </a:r>
            <a:r>
              <a:rPr lang="en-US" altLang="en-US" sz="1400" dirty="0"/>
              <a:t>recall: an </a:t>
            </a:r>
            <a:r>
              <a:rPr lang="en-US" altLang="en-US" sz="1400" i="1" dirty="0"/>
              <a:t>operating system </a:t>
            </a:r>
            <a:r>
              <a:rPr lang="en-US" altLang="en-US" sz="1400" dirty="0"/>
              <a:t>is a collection of programs that manage peripheral devices and other resources 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in the 60's, operating systems enabled time-sharing, where users share a computer by swapping jobs in and out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specialized programming languages were developed, e.g., Pascal (1971, Wirth),  C (1972, Ritchie)</a:t>
            </a:r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id="{D052014C-CEDA-F247-A91E-5616E7BDE5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04313" y="465138"/>
            <a:ext cx="658177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2E1D73D-CA51-2E48-98A7-395CEB7F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A picture containing luggage, colorful, suitcase&#10;&#10;Description automatically generated">
            <a:extLst>
              <a:ext uri="{FF2B5EF4-FFF2-40B4-BE49-F238E27FC236}">
                <a16:creationId xmlns:a16="http://schemas.microsoft.com/office/drawing/2014/main" id="{9FBAAD6D-C06F-8F4B-8798-E88DE90D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373" y="1390453"/>
            <a:ext cx="1716088" cy="11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462E981-FB8D-E84D-B518-6EE9CEB88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629" y="28434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73" descr="A circuit board&#10;&#10;Description automatically generated">
            <a:extLst>
              <a:ext uri="{FF2B5EF4-FFF2-40B4-BE49-F238E27FC236}">
                <a16:creationId xmlns:a16="http://schemas.microsoft.com/office/drawing/2014/main" id="{5EE7F86F-E572-E849-B7DC-3EC97A65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00" y="2546397"/>
            <a:ext cx="1502229" cy="10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7B765-A8B5-6F44-A9F0-202D2461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E38F2B1-674D-F348-8573-757ABF282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1" y="5064353"/>
            <a:ext cx="6349999" cy="126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350963" indent="-215900" defTabSz="865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600" dirty="0"/>
              <a:t>U.S. space program was a driving force behind innovation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computers began to replace humans for complex calculations (e.g., Katherine Johnson)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Margaret Hamilton at MIT led team that developed Apollo Guidance system</a:t>
            </a:r>
          </a:p>
        </p:txBody>
      </p:sp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4A178B4B-621E-574F-BC39-64A35584BA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444" y="3710419"/>
            <a:ext cx="1029017" cy="1297305"/>
          </a:xfrm>
          <a:prstGeom prst="rect">
            <a:avLst/>
          </a:prstGeom>
        </p:spPr>
      </p:pic>
      <p:pic>
        <p:nvPicPr>
          <p:cNvPr id="13" name="Picture 12" descr="A picture containing wall, person, indoor, person&#10;&#10;Description automatically generated">
            <a:extLst>
              <a:ext uri="{FF2B5EF4-FFF2-40B4-BE49-F238E27FC236}">
                <a16:creationId xmlns:a16="http://schemas.microsoft.com/office/drawing/2014/main" id="{059DD027-B9F4-9642-B2A3-7C465CB018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1" y="5064353"/>
            <a:ext cx="1971516" cy="1189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91D82EC-B128-6E40-8C16-C4D236A1F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Generation 4: Microprocessors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B768D2EE-9813-304D-9BD7-6EDFD96B9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638800" cy="3657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1971 – Intel marketed the first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microprocessor</a:t>
            </a:r>
            <a:r>
              <a:rPr lang="en-US" altLang="en-US" sz="1600" dirty="0">
                <a:ea typeface="ＭＳ Ｐゴシック" panose="020B0600070205080204" pitchFamily="34" charset="-128"/>
              </a:rPr>
              <a:t>, the 4004, a chip with all the circuitry for a calculator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520700" lvl="1" indent="-282575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by the late 1970's, manufacturing advances allowed for the very large scale integration (VLSI) of hundreds of thousands of transistors w/ circuitry on a chip</a:t>
            </a:r>
          </a:p>
          <a:p>
            <a:pPr marL="520700" lvl="1" indent="-282575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this "very large scale integration" resulted in mass-produced microprocessors and other useful IC's</a:t>
            </a:r>
          </a:p>
          <a:p>
            <a:pPr marL="520700" lvl="1" indent="-282575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since computers could be constructed by simply connecting powerful IC's and peripheral devices, they were easier to make and more affordable</a:t>
            </a:r>
          </a:p>
          <a:p>
            <a:pPr marL="520700" lvl="1" indent="-282575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520700" lvl="1" indent="-282575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520700" lvl="1" indent="-282575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520700" lvl="1" indent="-282575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Moore's Law (more of an observation, really)– </a:t>
            </a:r>
          </a:p>
          <a:p>
            <a:pPr marL="528638" lvl="1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the number of transistors that could fit on a chip doubled every 1-2 years</a:t>
            </a: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A1BB33E5-3AD1-034A-8248-28D6823D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557712"/>
            <a:ext cx="30749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066391D-97BE-5840-A54A-0E643BC349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924682" y="1092199"/>
            <a:ext cx="67237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79" descr="A circuit board&#10;&#10;Description automatically generated">
            <a:extLst>
              <a:ext uri="{FF2B5EF4-FFF2-40B4-BE49-F238E27FC236}">
                <a16:creationId xmlns:a16="http://schemas.microsoft.com/office/drawing/2014/main" id="{EDAE21D5-F0E4-A342-85DF-E2F15603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332" y="1625600"/>
            <a:ext cx="2626936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F848E-8D23-DB4F-9EEC-CA7B24A6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1195</TotalTime>
  <Words>1761</Words>
  <Application>Microsoft Macintosh PowerPoint</Application>
  <PresentationFormat>On-screen Show (4:3)</PresentationFormat>
  <Paragraphs>205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History of computing</vt:lpstr>
      <vt:lpstr>Generation 0: Mechanical Computers</vt:lpstr>
      <vt:lpstr>Generation 0 (cont.)</vt:lpstr>
      <vt:lpstr>Generation 1: Vacuum Tubes</vt:lpstr>
      <vt:lpstr>Generation 1 (cont.)</vt:lpstr>
      <vt:lpstr>Generation 2: Transistors</vt:lpstr>
      <vt:lpstr>Generation 3: Integrated Circuits</vt:lpstr>
      <vt:lpstr>Generation 4: Microprocessors</vt:lpstr>
      <vt:lpstr>Generation 4: Microprocessors</vt:lpstr>
      <vt:lpstr>Generation 5: ULSI</vt:lpstr>
      <vt:lpstr>Generation 5: ULSI (cont.)</vt:lpstr>
      <vt:lpstr>Speed matters</vt:lpstr>
      <vt:lpstr>Speed REALLY matters</vt:lpstr>
      <vt:lpstr>Computing entrepreneurs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75</cp:revision>
  <cp:lastPrinted>2019-08-16T20:54:21Z</cp:lastPrinted>
  <dcterms:created xsi:type="dcterms:W3CDTF">2010-08-18T20:32:04Z</dcterms:created>
  <dcterms:modified xsi:type="dcterms:W3CDTF">2022-02-08T20:27:05Z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