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57" r:id="rId4"/>
    <p:sldId id="289" r:id="rId5"/>
    <p:sldId id="290" r:id="rId6"/>
    <p:sldId id="300" r:id="rId7"/>
    <p:sldId id="296" r:id="rId8"/>
    <p:sldId id="297" r:id="rId9"/>
    <p:sldId id="304" r:id="rId10"/>
    <p:sldId id="291" r:id="rId11"/>
    <p:sldId id="292" r:id="rId12"/>
    <p:sldId id="301" r:id="rId13"/>
    <p:sldId id="293" r:id="rId14"/>
    <p:sldId id="302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4320"/>
  </p:normalViewPr>
  <p:slideViewPr>
    <p:cSldViewPr>
      <p:cViewPr varScale="1">
        <p:scale>
          <a:sx n="97" d="100"/>
          <a:sy n="97" d="100"/>
        </p:scale>
        <p:origin x="11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DC76F-5D60-2A4A-8652-A919CAD8D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17AE3-1DC5-E549-978A-57E56632D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35D35C-58FC-BF4D-B9A1-7343D79EE2F3}" type="datetime1">
              <a:rPr lang="en-US" altLang="en-US"/>
              <a:pPr>
                <a:defRPr/>
              </a:pPr>
              <a:t>8/7/21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56CBA-7881-D244-AE76-11970CE896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8F890-E9AA-F340-A0AB-E4F73C5021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103422-F1E6-444E-87E5-7BB3E8D3A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A9CF19-4A51-1249-8AAC-EDCC775C9C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83C8DCE-865C-6945-AE0F-27094C850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88C8BDB-FADA-AA48-9667-87C9798704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0234AC7-3C6C-B546-9940-E3C023E57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9DD5017-A22A-2C4C-9624-F403C5A06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6B21A62-E952-0E40-9C78-73B5C04CE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965255-AED3-6849-A325-778BE72E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746BE3D-BD50-F745-8303-4C384F799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BA94BAA-128D-EA4C-BA2F-735EB028D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616591E-1ECE-A947-91C4-DBD452E56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2B6A-0185-9E44-9088-D3900AA3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4E5F5-E1BF-6641-8FB7-2E4CBADC03B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B8001D-33FA-7747-A3B2-15A9F22D5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919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FE6F9F-1CB8-D543-A487-207CAFCD0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C2369-8B7F-D642-BAD2-F6702C161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0DE9F-BC0C-224D-AB09-ADFD45102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80FC-C4C5-E74B-96D1-C013A323C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77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77DAD-9008-A14D-8224-73E60E2B3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59A9E-CFD5-F144-8532-43E98BE1A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3BC4-6732-4743-A988-1B42476D1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0C2C-2E1B-8846-8349-462711E4B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7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733E2-409E-9240-AEB9-AB3A97824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63D2-C480-2F49-9A02-E3E06279F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7BC00-BC74-5A45-92DC-CAF9FBE4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3A86-CE84-6040-9365-5AC47CD06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7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E74383-CB2D-0146-932B-1C34897E4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8F52F-A2BA-7F4D-9E15-557B2AD99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698606-D544-E546-AC16-FD4BB936C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645B-47F8-0244-8F7D-0236570E5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7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56AB2-5C58-D54C-B606-B64A0751C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23-36CB-5E4F-AE35-11617C64E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563C4-F010-A841-94CE-C461ED8F6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A5A9-E9B2-7440-B1AF-AAE1BDB60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A73092-EA04-1D40-8411-2B94ED41E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B1752-5963-034F-A25C-2FB16036E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BB1FD-CD0C-D94E-8204-593AA7532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5B2-CA66-9F46-B41A-6913FABF8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2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D9CBD-62FF-594A-90D4-B8579B5D0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4D651-1D29-6A4D-9081-ACE2F0062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0B89B-189B-6740-9F22-8578AA5EA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DF0C-BC0F-F14E-9060-9E416F05F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C31F38-79FD-F54D-8C3F-334CDE00F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754B36-A0F9-F540-9CF8-139CBA028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F48F26-4D74-5247-9FA1-173CC7439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E176-23A8-3F4C-AB9B-DC0F4AFCC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A54FED-3543-A443-A83E-E0902F28B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023D4E-B8A9-AF4E-B81C-7F44B81ED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E996DA-E70C-C945-A94F-83FBF1CAA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4FB9-1E34-324A-AA53-A84C425F0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701D13-92FC-7448-A6CA-DCD42BF11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A7E1FD-6658-A241-9AF7-72BC3BFE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44629F-13F2-E141-81C7-BFC8D56B5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9653-1083-7C42-9A87-D386BA616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D0E42-7052-6742-BC9C-0DA7580A8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4902D-19CB-724C-8CD9-173A30D99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17ACC-5986-5142-82BD-6F172FE32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9BA0-77D2-E746-99D6-82CBA0F8B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49161-7475-E24A-98F7-9CF8D2405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C8815-0C03-5E4C-AD37-2DC18C31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477D5-3767-A44E-8086-FF67E9C69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952D-208F-B94F-AD93-3DB0C8028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1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28C822-0A47-B24A-906F-34B2E7B97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422C55-23A9-7C43-839D-221780305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972EBA8C-3D36-2749-A2DF-D2BD097697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4B1DFCD-A8F5-D645-A9D6-E015059AF8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74B5574-105D-C44C-B012-5F713E585D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214269-0E65-DE44-B2D1-B3E1EB21DE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11DD71-1DBD-2E48-995D-13B1A3812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94FAE5-90DB-E04D-8033-CA6502BD54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0EC6A9-DDAD-8D4A-A1C8-6ECA7C710316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0FAE0F3-4272-AF48-86D2-7312A30D02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Internet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FFFA66-56A4-4B42-A327-A6D9DCDE53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2E651B2-4C0E-0249-948D-84EC4BBD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Distributed Networks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1B70DEA-82F4-594D-AB6E-C93C6C731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design of the ARPANET was influenced by the ideas of Paul Baran, a researcher at the RAND Institute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Baran proposed 2 key ideas: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distributed network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packet-switching</a:t>
            </a:r>
          </a:p>
          <a:p>
            <a:pPr lvl="1" eaLnBrk="1" hangingPunct="1"/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recall: the ARPANET was funded by the Dept of Defense for communications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as such, it needed to be resistant to attack or mechanical failure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D7C66-7323-F045-BE5C-5477254B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E35352C-F0E7-2D4C-9879-A0837D8BE4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50" y="3459162"/>
            <a:ext cx="68199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E78A35F-8358-0541-A436-5120DEBE8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Packet Switching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324B7A1-11AB-884E-A233-16D5921DE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in a packet-switching network, messages to be sent over the network are first broken into small pieces known as </a:t>
            </a:r>
            <a:r>
              <a:rPr lang="en-US" altLang="en-US" sz="1600" i="1">
                <a:ea typeface="ＭＳ Ｐゴシック" panose="020B0600070205080204" pitchFamily="34" charset="-128"/>
              </a:rPr>
              <a:t>packets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 these packets are sent independently to their final destination</a:t>
            </a:r>
          </a:p>
          <a:p>
            <a:pPr eaLnBrk="1" hangingPunct="1"/>
            <a:endParaRPr lang="en-US" altLang="en-US" sz="1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28958-AF7A-1A42-A6F5-EE40D62F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816541-FA86-FD4A-81B6-DE3F37CCC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550" y="2676573"/>
            <a:ext cx="7200900" cy="3181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A183064-9957-184E-AABE-FACFD945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 of Packets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5E0392F-8BAC-0741-AF09-FB204E624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600" dirty="0">
                <a:ea typeface="ＭＳ Ｐゴシック" panose="020B0600070205080204" pitchFamily="34" charset="-128"/>
              </a:rPr>
              <a:t>sending information in smaller units increases the efficient use of connections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large messages can't monopolize the connection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analogy: express line at grocery store to limit waiting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Char char="p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Char char="p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600" dirty="0">
                <a:ea typeface="ＭＳ Ｐゴシック" panose="020B0600070205080204" pitchFamily="34" charset="-128"/>
              </a:rPr>
              <a:t>transmitting packets independently allows the network to react to failures or network congestion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routers (special-purpose computers that direct the flow of messages) can recognize failures or congestion and reroute the packet around trouble areas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analogy: changing route if Google Maps reports traffic congestion</a:t>
            </a:r>
          </a:p>
          <a:p>
            <a:pPr marL="457200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600" dirty="0">
                <a:ea typeface="ＭＳ Ｐゴシック" panose="020B0600070205080204" pitchFamily="34" charset="-128"/>
              </a:rPr>
              <a:t>breaking the message into packets can improve reliability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since the packets are transmitted independently, it is likely that at least part of the message will arrive (even if some failures occur within the network)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software at the destination can recognize which packets are missing and request retransmission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40F4C-196F-7C44-9603-376A85CD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EEF2C72-411A-AF4B-AF41-C23469DD0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Protocols and Addresses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698A87F-C3CE-4B45-BD07-4B7B8BC4FC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the Internet allows different types of computers from around the world to communicate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this is possible because the computing community agreed upon common </a:t>
            </a:r>
            <a:r>
              <a:rPr lang="en-US" altLang="en-US" sz="1400" i="1">
                <a:ea typeface="ＭＳ Ｐゴシック" panose="020B0600070205080204" pitchFamily="34" charset="-128"/>
              </a:rPr>
              <a:t>protocols</a:t>
            </a:r>
            <a:r>
              <a:rPr lang="en-US" altLang="en-US" sz="1400">
                <a:ea typeface="ＭＳ Ｐゴシック" panose="020B0600070205080204" pitchFamily="34" charset="-128"/>
              </a:rPr>
              <a:t> (sets of rules that describe how communication takes place)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 two central protocols that control Internet communication are: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altLang="en-US" sz="1400" i="1">
                <a:ea typeface="ＭＳ Ｐゴシック" panose="020B0600070205080204" pitchFamily="34" charset="-128"/>
              </a:rPr>
              <a:t>Transmission Control Protocol </a:t>
            </a:r>
            <a:r>
              <a:rPr lang="en-US" altLang="en-US" sz="1400">
                <a:ea typeface="ＭＳ Ｐゴシック" panose="020B0600070205080204" pitchFamily="34" charset="-128"/>
              </a:rPr>
              <a:t>(</a:t>
            </a:r>
            <a:r>
              <a:rPr lang="en-US" altLang="en-US" sz="1400" i="1">
                <a:ea typeface="ＭＳ Ｐゴシック" panose="020B0600070205080204" pitchFamily="34" charset="-128"/>
              </a:rPr>
              <a:t>TCP</a:t>
            </a:r>
            <a:r>
              <a:rPr lang="en-US" altLang="en-US" sz="1400">
                <a:ea typeface="ＭＳ Ｐゴシック" panose="020B0600070205080204" pitchFamily="34" charset="-128"/>
              </a:rPr>
              <a:t>) 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altLang="en-US" sz="1400" i="1">
                <a:ea typeface="ＭＳ Ｐゴシック" panose="020B0600070205080204" pitchFamily="34" charset="-128"/>
              </a:rPr>
              <a:t>Internet Protocol </a:t>
            </a:r>
            <a:r>
              <a:rPr lang="en-US" altLang="en-US" sz="1400">
                <a:ea typeface="ＭＳ Ｐゴシック" panose="020B0600070205080204" pitchFamily="34" charset="-128"/>
              </a:rPr>
              <a:t>(</a:t>
            </a:r>
            <a:r>
              <a:rPr lang="en-US" altLang="en-US" sz="1400" i="1">
                <a:ea typeface="ＭＳ Ｐゴシック" panose="020B0600070205080204" pitchFamily="34" charset="-128"/>
              </a:rPr>
              <a:t>IP</a:t>
            </a:r>
            <a:r>
              <a:rPr lang="en-US" altLang="en-US" sz="14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8EFE3783-8A8A-484F-869D-3150C5A5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38200" indent="-3810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76400" indent="-3048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these protocols rely on each computer having a unique identifier (known as an </a:t>
            </a:r>
            <a:r>
              <a:rPr lang="en-US" altLang="en-US" sz="1600" i="1" dirty="0"/>
              <a:t>IP address</a:t>
            </a:r>
            <a:r>
              <a:rPr lang="en-US" altLang="en-US" sz="16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400" i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i="1" dirty="0"/>
              <a:t>analogy: street address + zip code provide unique address for your house/dorm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000" i="1" dirty="0"/>
              <a:t>	</a:t>
            </a:r>
            <a:r>
              <a:rPr lang="en-US" altLang="en-US" sz="1400" i="1" dirty="0"/>
              <a:t>using this address, anyone in the world can send you a letter</a:t>
            </a:r>
            <a:endParaRPr lang="en-US" altLang="en-US" sz="1000" i="1" dirty="0"/>
          </a:p>
          <a:p>
            <a:pPr eaLnBrk="1" hangingPunct="1">
              <a:lnSpc>
                <a:spcPct val="80000"/>
              </a:lnSpc>
            </a:pPr>
            <a:endParaRPr lang="en-US" altLang="en-US" sz="1000" i="1" dirty="0"/>
          </a:p>
          <a:p>
            <a:pPr lvl="1" eaLnBrk="1" hangingPunct="1">
              <a:lnSpc>
                <a:spcPct val="80000"/>
              </a:lnSpc>
            </a:pPr>
            <a:endParaRPr lang="en-US" alt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an IP address is a number, written as a dotted sequence such as 147.134.2.84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each computer is assigned an IP address by its Internet Service Provider (ISP)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some ISPs (e.g., Cox, most colleges) maintain a pool of IP addresses and assign them dynamically to computers each time they connect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B6936-BBFC-1B47-8724-F555E883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2929C6C-2B81-DD4F-BCD8-50704FA9B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TCP/IP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D60FCA9D-9F31-554C-A621-E2EB6BC48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Transmission Control Protocol (TCP)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controls the method by which messages are broken down into packets and then reassembled when they reach their final destination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Internet Protocol (IP)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concerned with labeling the packets for delivery and controlling the packets</a:t>
            </a:r>
            <a:r>
              <a:rPr lang="ja-JP" altLang="en-US" sz="1400">
                <a:ea typeface="ＭＳ Ｐゴシック" panose="020B0600070205080204" pitchFamily="34" charset="-128"/>
              </a:rPr>
              <a:t>’</a:t>
            </a:r>
            <a:r>
              <a:rPr lang="en-US" altLang="ja-JP" sz="1400" dirty="0">
                <a:ea typeface="ＭＳ Ｐゴシック" panose="020B0600070205080204" pitchFamily="34" charset="-128"/>
              </a:rPr>
              <a:t> paths from sender to recipient (using the IP address)</a:t>
            </a:r>
          </a:p>
          <a:p>
            <a:pPr eaLnBrk="1" hangingPunct="1"/>
            <a:endParaRPr lang="en-US" altLang="en-US" sz="7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46180-839F-644E-A6FA-AEB47433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4163452-AE57-3147-B98B-3DF56F31F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3124200"/>
            <a:ext cx="5486400" cy="3494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CD338A6-7785-F543-891D-BCFF573EB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Routers and DNS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F987FC0-4E43-094D-B4EA-F5D69049D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the Internet relies on special purpose computers in the network</a:t>
            </a:r>
          </a:p>
          <a:p>
            <a:pPr lvl="1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routers</a:t>
            </a:r>
            <a:r>
              <a:rPr lang="en-US" altLang="en-US" sz="1400">
                <a:ea typeface="ＭＳ Ｐゴシック" panose="020B0600070205080204" pitchFamily="34" charset="-128"/>
              </a:rPr>
              <a:t> are computers that receive packets, access the routing information, and pass the packets on toward their destination</a:t>
            </a:r>
          </a:p>
          <a:p>
            <a:pPr lvl="1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domain name servers </a:t>
            </a:r>
            <a:r>
              <a:rPr lang="en-US" altLang="en-US" sz="1400">
                <a:ea typeface="ＭＳ Ｐゴシック" panose="020B0600070205080204" pitchFamily="34" charset="-128"/>
              </a:rPr>
              <a:t>are computers that store mappings between domain names and IP addresses</a:t>
            </a:r>
          </a:p>
          <a:p>
            <a:pPr lvl="2" eaLnBrk="1" hangingPunct="1"/>
            <a:r>
              <a:rPr lang="en-US" altLang="en-US" sz="1200" i="1">
                <a:ea typeface="ＭＳ Ｐゴシック" panose="020B0600070205080204" pitchFamily="34" charset="-128"/>
              </a:rPr>
              <a:t>domain names</a:t>
            </a:r>
            <a:r>
              <a:rPr lang="en-US" altLang="en-US" sz="1200">
                <a:ea typeface="ＭＳ Ｐゴシック" panose="020B0600070205080204" pitchFamily="34" charset="-128"/>
              </a:rPr>
              <a:t> are hierarchical names for computers (e.g., bluejay.creighton.edu)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they are much easier to remember and type than IP addresses</a:t>
            </a:r>
          </a:p>
          <a:p>
            <a:pPr lvl="2" eaLnBrk="1" hangingPunct="1"/>
            <a:r>
              <a:rPr lang="en-US" altLang="en-US" sz="1200">
                <a:ea typeface="ＭＳ Ｐゴシック" panose="020B0600070205080204" pitchFamily="34" charset="-128"/>
              </a:rPr>
              <a:t>domain name servers translate the names into their corresponding IP addresses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DCECB-248F-D54C-9202-56C9F930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EA8FA68C-4703-FF4C-9363-EA6B13692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4450" y="3415229"/>
            <a:ext cx="6515100" cy="32558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448F6F1-4358-974E-B669-2F40E0324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History of Internet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21E7A61-4BC6-E347-BB9E-6BD5168CE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recall: the Internet is a vast, international network of computers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the Internet traces its roots back to the early 1960s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MIT professor J.C.R. Licklider published a series of articles describing a </a:t>
            </a:r>
            <a:r>
              <a:rPr lang="ja-JP" altLang="en-US" sz="1400">
                <a:ea typeface="ＭＳ Ｐゴシック" panose="020B0600070205080204" pitchFamily="34" charset="-128"/>
              </a:rPr>
              <a:t>“</a:t>
            </a:r>
            <a:r>
              <a:rPr lang="en-US" altLang="ja-JP" sz="1400">
                <a:ea typeface="ＭＳ Ｐゴシック" panose="020B0600070205080204" pitchFamily="34" charset="-128"/>
              </a:rPr>
              <a:t>Galactic Network</a:t>
            </a:r>
            <a:r>
              <a:rPr lang="ja-JP" altLang="en-US" sz="1400">
                <a:ea typeface="ＭＳ Ｐゴシック" panose="020B0600070205080204" pitchFamily="34" charset="-128"/>
              </a:rPr>
              <a:t>”</a:t>
            </a:r>
            <a:r>
              <a:rPr lang="en-US" altLang="ja-JP" sz="1400">
                <a:ea typeface="ＭＳ Ｐゴシック" panose="020B0600070205080204" pitchFamily="34" charset="-128"/>
              </a:rPr>
              <a:t> of communicating computers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 1962, Licklider became head of computer research at the U.S. Department of Defense</a:t>
            </a:r>
            <a:r>
              <a:rPr lang="ja-JP" altLang="en-US" sz="1400">
                <a:ea typeface="ＭＳ Ｐゴシック" panose="020B0600070205080204" pitchFamily="34" charset="-128"/>
              </a:rPr>
              <a:t>’</a:t>
            </a:r>
            <a:r>
              <a:rPr lang="en-US" altLang="ja-JP" sz="1400">
                <a:ea typeface="ＭＳ Ｐゴシック" panose="020B0600070205080204" pitchFamily="34" charset="-128"/>
              </a:rPr>
              <a:t>s </a:t>
            </a:r>
            <a:r>
              <a:rPr lang="en-US" altLang="ja-JP" sz="1400" i="1">
                <a:ea typeface="ＭＳ Ｐゴシック" panose="020B0600070205080204" pitchFamily="34" charset="-128"/>
              </a:rPr>
              <a:t>Advanced Research Project Agency (ARPA)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 1967, Licklider hired Larry Roberts to design and implement his vision of a Galactic Network</a:t>
            </a:r>
          </a:p>
          <a:p>
            <a:pPr lvl="1"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C9BF00C1-F3DB-BA4D-BD1A-C512BD7A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the ARPANET (precursor to the Internet) became a reality in 1969</a:t>
            </a:r>
          </a:p>
          <a:p>
            <a:pPr lvl="1" eaLnBrk="1" hangingPunct="1"/>
            <a:r>
              <a:rPr lang="en-US" altLang="en-US" sz="1400" dirty="0"/>
              <a:t>it connected computers at four universities: UCLA, UCSB, SRI, and Utah</a:t>
            </a:r>
          </a:p>
          <a:p>
            <a:pPr lvl="1" eaLnBrk="1" hangingPunct="1"/>
            <a:r>
              <a:rPr lang="en-US" altLang="en-US" sz="1400" dirty="0"/>
              <a:t>it employed dedicated cables, buried underground</a:t>
            </a:r>
          </a:p>
          <a:p>
            <a:pPr lvl="2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/>
              <a:t>the data transfer rate was 56K bits/sec, roughly the same as dial-up services today</a:t>
            </a:r>
          </a:p>
          <a:p>
            <a:pPr lvl="2" eaLnBrk="1" hangingPunct="1"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/>
          </a:p>
          <a:p>
            <a:pPr lvl="1" eaLnBrk="1" hangingPunct="1"/>
            <a:r>
              <a:rPr lang="en-US" altLang="en-US" sz="1400" dirty="0"/>
              <a:t>the ARPANET demonstrated that researchers at different sites could communicate, share data, and run software remotely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86E53-80E2-BC4D-9F79-21B7B1C8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0AAD56E-CE6F-4848-9B5D-EF4F6418E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ARPANET</a:t>
            </a:r>
          </a:p>
        </p:txBody>
      </p:sp>
      <p:sp>
        <p:nvSpPr>
          <p:cNvPr id="19458" name="Rectangle 8">
            <a:extLst>
              <a:ext uri="{FF2B5EF4-FFF2-40B4-BE49-F238E27FC236}">
                <a16:creationId xmlns:a16="http://schemas.microsoft.com/office/drawing/2014/main" id="{F8BA9189-BDB4-AD41-9082-CAA5FEB024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ARPANET was intended to connect only military installations and universities participating in government projects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by 1970, 18 sites were connected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most had capability of 4 terminals per site</a:t>
            </a:r>
          </a:p>
          <a:p>
            <a:pPr lvl="1" eaLnBrk="1" hangingPunct="1"/>
            <a:endParaRPr lang="en-US" altLang="en-US" sz="9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CEF56-CBCE-9E48-A053-03E77D63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324F3AA-73E8-4B4F-96A1-89D3289197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62" y="2806088"/>
            <a:ext cx="512127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EBA3D68-F901-1D44-B8ED-93ED6CB5C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ARPANET Growth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7B9867F-55F5-4247-9D1F-5B5923A622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14478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ARPANET grew slowly and steadily through the 1970s</a:t>
            </a:r>
          </a:p>
          <a:p>
            <a:pPr marL="0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1980s, it exploded due to interest in email, newsgroups, remote login, …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by 1984, more than 1,000 sites were connected to the ARPANET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21D8D-935D-BD40-8C68-5C6490F0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0C0F713-6074-C245-B3A2-0DAD6ABA5E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10" y="2865304"/>
            <a:ext cx="6469380" cy="3525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1B43E01-E885-284B-8810-F2B45BBC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NSFNET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1BAFEA4-95AC-BE41-8D8A-709DAEA1A4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to accommodate further growth, the National Science Foundation (NSF) became involved with the ARPANET in 1984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NSF funded the construction of high-speed transmission lines that would form the backbone of the expanding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9957B-53FF-2440-B335-5188130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120E136-F865-E840-85D6-947EBDF06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092" y="2720103"/>
            <a:ext cx="5377815" cy="3957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F2EFDE4-F477-194E-9597-910A460E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"Internet"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6E6B4C04-B7B0-9143-B022-7A9D2D0E2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term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Internet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was coined in recognition of the similarities between the NSFNET and the interstate highway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backbone connections provided fast communications between principal destinations,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analogous to interstate highways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connected to the backbone were slower transmission lines that linked secondary destinations,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analogous to state highways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local connections were required to reach individual computers,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analogous to city and neighborhood roads</a:t>
            </a:r>
            <a:endParaRPr lang="en-US" altLang="en-US" sz="900" i="1" dirty="0">
              <a:ea typeface="ＭＳ Ｐゴシック" panose="020B0600070205080204" pitchFamily="34" charset="-128"/>
            </a:endParaRP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AA4EEC48-8BA3-D641-8FCB-F0931020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recognizing that continued growth would require significant funding and research, the government decided in the mid 90s to privatize the Internet</a:t>
            </a:r>
          </a:p>
          <a:p>
            <a:pPr lvl="1" eaLnBrk="1" hangingPunct="1"/>
            <a:r>
              <a:rPr lang="en-US" altLang="en-US" sz="1400" dirty="0"/>
              <a:t>control of the network</a:t>
            </a:r>
            <a:r>
              <a:rPr lang="ja-JP" altLang="en-US" sz="1400"/>
              <a:t>’</a:t>
            </a:r>
            <a:r>
              <a:rPr lang="en-US" altLang="ja-JP" sz="1400" dirty="0"/>
              <a:t>s hardware was turned over to telecommunications companies and research organizations (e.g., AT&amp;T, Verizon, T-Mobile) </a:t>
            </a:r>
          </a:p>
          <a:p>
            <a:pPr lvl="1" eaLnBrk="1" hangingPunct="1"/>
            <a:r>
              <a:rPr lang="en-US" altLang="en-US" sz="1400" dirty="0"/>
              <a:t>research and design are administered by the </a:t>
            </a:r>
            <a:r>
              <a:rPr lang="en-US" altLang="en-US" sz="1400" i="1" dirty="0"/>
              <a:t>Internet Society</a:t>
            </a: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67FB7-8F42-CA41-8A51-ECA27AD9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8B24CB7-F619-0E42-A5E6-DB6356B28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 Society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5ABD0B4-6697-6240-BC74-3DE77296A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Internet Society is an international not-for-profit organization (founded in 1992)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maintains and enforces standards, ensuring that all computers on the Internet are able to communicate with each other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also organizes committees that propose and approve new Internet-related technologies and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60182-A668-964E-B38D-360FDE31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D00C9C-9F91-5341-9FB1-49314DFCA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5457" y="3094038"/>
            <a:ext cx="6913085" cy="3154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C8E2C76A-E21B-B94B-AF45-176ED2498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 Growth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DA857DC-0C2B-0440-A6EA-97EB45474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until recently, the Internet more than doubled in size every 1 or 2 years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why has this trend slowed?  will it continue?</a:t>
            </a:r>
          </a:p>
        </p:txBody>
      </p:sp>
      <p:sp>
        <p:nvSpPr>
          <p:cNvPr id="24580" name="Text Box 9">
            <a:extLst>
              <a:ext uri="{FF2B5EF4-FFF2-40B4-BE49-F238E27FC236}">
                <a16:creationId xmlns:a16="http://schemas.microsoft.com/office/drawing/2014/main" id="{DF94219E-9F27-6E4E-A110-0BCB69DE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2611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i="1"/>
              <a:t>(Internet Software Consortium)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19FD2DAD-624A-A943-AE6C-C6410B6E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118" y="2286000"/>
            <a:ext cx="3687763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5C4D8-257C-D943-85E7-9DC4ADF3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D4C8AFB-30BC-1E4B-81C0-8A125D3B9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 of Things (IoT)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39BDDA3-D4C3-6F42-9DA5-8290BEC07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104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the growth of the Internet has slowed if you only count traditional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since 2010, massive growth has occurred with non-traditional devices</a:t>
            </a: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e.g. mobile devices (phones, tablets, watches, Bluetooth accessories)</a:t>
            </a:r>
          </a:p>
          <a:p>
            <a:pPr marL="914400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e.g., embedded devices (smart home appliances, automobile control systems)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5EA6D21-0C03-AE4E-9DCA-0D3BAF7D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127587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9104E-636B-8048-BFF9-CEA7DE14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1045C5F-85FF-D242-8C5A-430B67EEC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7191" y="2641124"/>
            <a:ext cx="5829618" cy="3912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1907</TotalTime>
  <Words>1095</Words>
  <Application>Microsoft Macintosh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History of Internet</vt:lpstr>
      <vt:lpstr>ARPANET</vt:lpstr>
      <vt:lpstr>ARPANET Growth</vt:lpstr>
      <vt:lpstr>NSFNET</vt:lpstr>
      <vt:lpstr>"Internet"</vt:lpstr>
      <vt:lpstr>Internet Society</vt:lpstr>
      <vt:lpstr>Internet Growth</vt:lpstr>
      <vt:lpstr>Internet of Things (IoT)</vt:lpstr>
      <vt:lpstr>Distributed Networks</vt:lpstr>
      <vt:lpstr>Packet Switching</vt:lpstr>
      <vt:lpstr>Advantages of Packets</vt:lpstr>
      <vt:lpstr>Protocols and Addresses</vt:lpstr>
      <vt:lpstr>TCP/IP</vt:lpstr>
      <vt:lpstr>Routers and DNS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58</cp:revision>
  <cp:lastPrinted>2010-09-20T03:22:12Z</cp:lastPrinted>
  <dcterms:created xsi:type="dcterms:W3CDTF">2010-08-18T07:59:34Z</dcterms:created>
  <dcterms:modified xsi:type="dcterms:W3CDTF">2021-08-07T22:23:52Z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