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63" r:id="rId4"/>
    <p:sldId id="303" r:id="rId5"/>
    <p:sldId id="307" r:id="rId6"/>
    <p:sldId id="308" r:id="rId7"/>
    <p:sldId id="264" r:id="rId8"/>
    <p:sldId id="309" r:id="rId9"/>
    <p:sldId id="268" r:id="rId10"/>
    <p:sldId id="265" r:id="rId11"/>
    <p:sldId id="295" r:id="rId12"/>
    <p:sldId id="310" r:id="rId13"/>
    <p:sldId id="305" r:id="rId14"/>
    <p:sldId id="31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89"/>
    <p:restoredTop sz="94444"/>
  </p:normalViewPr>
  <p:slideViewPr>
    <p:cSldViewPr>
      <p:cViewPr varScale="1">
        <p:scale>
          <a:sx n="88" d="100"/>
          <a:sy n="88" d="100"/>
        </p:scale>
        <p:origin x="17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DC76F-5D60-2A4A-8652-A919CAD8D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17AE3-1DC5-E549-978A-57E56632D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35D35C-58FC-BF4D-B9A1-7343D79EE2F3}" type="datetime1">
              <a:rPr lang="en-US" altLang="en-US"/>
              <a:pPr>
                <a:defRPr/>
              </a:pPr>
              <a:t>8/7/21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56CBA-7881-D244-AE76-11970CE896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8F890-E9AA-F340-A0AB-E4F73C5021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103422-F1E6-444E-87E5-7BB3E8D3A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1A9CF19-4A51-1249-8AAC-EDCC775C9C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83C8DCE-865C-6945-AE0F-27094C850A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88C8BDB-FADA-AA48-9667-87C9798704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F0234AC7-3C6C-B546-9940-E3C023E578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9DD5017-A22A-2C4C-9624-F403C5A063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6B21A62-E952-0E40-9C78-73B5C04CE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965255-AED3-6849-A325-778BE72EC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746BE3D-BD50-F745-8303-4C384F799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BA94BAA-128D-EA4C-BA2F-735EB028D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616591E-1ECE-A947-91C4-DBD452E56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2B6A-0185-9E44-9088-D3900AA3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9255DD-3931-0744-B324-B906234C3937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A3D125F-DF2F-1D49-9304-A93101587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919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FE6F9F-1CB8-D543-A487-207CAFCD0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0C2369-8B7F-D642-BAD2-F6702C161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E0DE9F-BC0C-224D-AB09-ADFD45102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80FC-C4C5-E74B-96D1-C013A323C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77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D77DAD-9008-A14D-8224-73E60E2B3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859A9E-CFD5-F144-8532-43E98BE1A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A23BC4-6732-4743-A988-1B42476D1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0C2C-2E1B-8846-8349-462711E4B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57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733E2-409E-9240-AEB9-AB3A97824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63D2-C480-2F49-9A02-E3E06279F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07BC00-BC74-5A45-92DC-CAF9FBE48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3A86-CE84-6040-9365-5AC47CD06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7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E74383-CB2D-0146-932B-1C34897E4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F8F52F-A2BA-7F4D-9E15-557B2AD99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698606-D544-E546-AC16-FD4BB936C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645B-47F8-0244-8F7D-0236570E5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77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656AB2-5C58-D54C-B606-B64A0751C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C2C23-36CB-5E4F-AE35-11617C64E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563C4-F010-A841-94CE-C461ED8F6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6A5A9-E9B2-7440-B1AF-AAE1BDB60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70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A73092-EA04-1D40-8411-2B94ED41E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B1752-5963-034F-A25C-2FB16036E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BB1FD-CD0C-D94E-8204-593AA7532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5B2-CA66-9F46-B41A-6913FABF8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42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D9CBD-62FF-594A-90D4-B8579B5D0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4D651-1D29-6A4D-9081-ACE2F0062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0B89B-189B-6740-9F22-8578AA5EA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DF0C-BC0F-F14E-9060-9E416F05F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3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C31F38-79FD-F54D-8C3F-334CDE00F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754B36-A0F9-F540-9CF8-139CBA028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F48F26-4D74-5247-9FA1-173CC7439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E176-23A8-3F4C-AB9B-DC0F4AFCC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3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A54FED-3543-A443-A83E-E0902F28B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023D4E-B8A9-AF4E-B81C-7F44B81ED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E996DA-E70C-C945-A94F-83FBF1CAA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4FB9-1E34-324A-AA53-A84C425F0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69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701D13-92FC-7448-A6CA-DCD42BF11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A7E1FD-6658-A241-9AF7-72BC3BFED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44629F-13F2-E141-81C7-BFC8D56B5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9653-1083-7C42-9A87-D386BA616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D0E42-7052-6742-BC9C-0DA7580A8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4902D-19CB-724C-8CD9-173A30D99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17ACC-5986-5142-82BD-6F172FE32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9BA0-77D2-E746-99D6-82CBA0F8B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5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49161-7475-E24A-98F7-9CF8D2405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C8815-0C03-5E4C-AD37-2DC18C31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477D5-3767-A44E-8086-FF67E9C69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2952D-208F-B94F-AD93-3DB0C8028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10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28C822-0A47-B24A-906F-34B2E7B97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422C55-23A9-7C43-839D-221780305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972EBA8C-3D36-2749-A2DF-D2BD097697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4B1DFCD-A8F5-D645-A9D6-E015059AF8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74B5574-105D-C44C-B012-5F713E585D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C214269-0E65-DE44-B2D1-B3E1EB21DE0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7D11DD71-1DBD-2E48-995D-13B1A3812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BD5758-0DA2-EB46-A1F6-9052461F1E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5AC435-E01F-E544-81A5-61552FDC78B4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akm-img-a-in.tosshub.com/indiatoday/tim-berners-lee_647_060816113543.jpg?aIqHG3kvQATr50FIu1zISw7LzkcZ1yy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F0FAE0F3-4272-AF48-86D2-7312A30D02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World Wide Web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83383-40FB-2B45-A2FA-C45485E8B9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19D4641-70B9-E24E-A8C8-D079D7379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Viewing Local Web Pages</a:t>
            </a: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ED81B4CF-0E2B-5843-8368-ABB580A66D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153400" cy="175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a Web browser can be used to view pages stored on the same computer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can go through the File menu to select the local page, 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can enter the File location in the address box (without the 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http</a:t>
            </a:r>
            <a:r>
              <a:rPr lang="en-US" altLang="en-US" sz="1400">
                <a:ea typeface="ＭＳ Ｐゴシック" panose="020B0600070205080204" pitchFamily="34" charset="-128"/>
              </a:rPr>
              <a:t> prefix)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this feature is handy when developing Web pages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can create a Web page and view it in the browser before uploading to a server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7494D1-E513-3744-B274-3298FB7C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3A86-CE84-6040-9365-5AC47CD069A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AC1F09B-3476-054D-9038-2A58D25C2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697817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4A1599F3-EDD1-9A4A-9B27-B2822A35B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Web Protocols: HTML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2CE10FC7-88BB-4F4B-83C6-20CDFAED4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pPr marL="9525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HyperText Markup Language (HTML) utilizes tags to markup page contents</a:t>
            </a:r>
          </a:p>
          <a:p>
            <a:pPr marL="463550" lvl="1" indent="-231775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these tags tell the browser how to display the contents</a:t>
            </a:r>
          </a:p>
          <a:p>
            <a:pPr marL="463550" lvl="1" indent="-231775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HTML5 is the current standard, supported by all browsers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4232C-B94D-8649-90AD-42475F18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3CDBC-7ADE-894C-B6F4-BE01E5B1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5" y="2427264"/>
            <a:ext cx="6470649" cy="41368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5C869C-DBFD-F84D-A429-E040D50BE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0" y="1229862"/>
            <a:ext cx="4800600" cy="5323338"/>
          </a:xfrm>
          <a:prstGeom prst="rect">
            <a:avLst/>
          </a:prstGeom>
        </p:spPr>
      </p:pic>
      <p:sp>
        <p:nvSpPr>
          <p:cNvPr id="34817" name="Rectangle 2">
            <a:extLst>
              <a:ext uri="{FF2B5EF4-FFF2-40B4-BE49-F238E27FC236}">
                <a16:creationId xmlns:a16="http://schemas.microsoft.com/office/drawing/2014/main" id="{4A1599F3-EDD1-9A4A-9B27-B2822A35B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Web Protocols: HTTP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2CE10FC7-88BB-4F4B-83C6-20CDFAED4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3429000" cy="4953000"/>
          </a:xfrm>
        </p:spPr>
        <p:txBody>
          <a:bodyPr/>
          <a:lstStyle/>
          <a:p>
            <a:pPr marL="11113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HyperText Transfer Protocol (HTTP) defines how messages between browsers and servers are formatted</a:t>
            </a:r>
          </a:p>
          <a:p>
            <a:pPr marL="11113" indent="0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573088" lvl="1" indent="-3175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prefix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http://</a:t>
            </a:r>
            <a:r>
              <a:rPr lang="en-US" altLang="en-US" sz="12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dirty="0">
                <a:ea typeface="ＭＳ Ｐゴシック" panose="020B0600070205080204" pitchFamily="34" charset="-128"/>
              </a:rPr>
              <a:t>in a URL specifies that the HTTP protocol is to be used in communicating with the server</a:t>
            </a:r>
          </a:p>
          <a:p>
            <a:pPr marL="573088" lvl="1" indent="-3175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573088" lvl="1" indent="-3175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prefix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https://</a:t>
            </a:r>
            <a:r>
              <a:rPr lang="en-US" altLang="en-US" sz="12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dirty="0">
                <a:ea typeface="ＭＳ Ｐゴシック" panose="020B0600070205080204" pitchFamily="34" charset="-128"/>
              </a:rPr>
              <a:t>is similarly used for secure (encrypted) HTTP communications</a:t>
            </a:r>
          </a:p>
          <a:p>
            <a:pPr marL="573088" lvl="1" indent="-3175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173038" indent="-317500" eaLnBrk="1" hangingPunct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4232C-B94D-8649-90AD-42475F18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77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792B1D26-E2EC-AD4D-A6E6-D1E97E212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Browser caching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12C0F29D-D77E-BF4B-ABA7-A52398F1E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600" dirty="0"/>
              <a:t>for efficiency reasons, browsers will sometimes </a:t>
            </a:r>
            <a:r>
              <a:rPr lang="en-US" altLang="en-US" sz="1600" i="1" dirty="0"/>
              <a:t>cache</a:t>
            </a:r>
            <a:r>
              <a:rPr lang="en-US" altLang="en-US" sz="1600" dirty="0"/>
              <a:t> pages/images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1400" dirty="0"/>
              <a:t>the browser reserves space (a cache folder) on the user's computer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1400" dirty="0"/>
              <a:t>to avoid redundant downloads, the browser will store a copy of a page/image in that reserved space (along with a timestamp)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1400" dirty="0"/>
              <a:t>the next time the page/image is requested, browser will send a timestamp of the cached copy</a:t>
            </a:r>
          </a:p>
          <a:p>
            <a:pPr lvl="2" eaLnBrk="1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p"/>
              <a:defRPr/>
            </a:pPr>
            <a:r>
              <a:rPr lang="en-US" altLang="en-US" sz="1400" dirty="0"/>
              <a:t>the server compares that timestamp with one of the stored document</a:t>
            </a:r>
          </a:p>
          <a:p>
            <a:pPr lvl="3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1400" dirty="0"/>
              <a:t>if cached copy is newer, then response says to use it</a:t>
            </a:r>
          </a:p>
          <a:p>
            <a:pPr lvl="3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1400" dirty="0"/>
              <a:t>if server copy is newer, then response includes the new version</a:t>
            </a:r>
          </a:p>
          <a:p>
            <a:pPr marL="1371600" lvl="3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1200" dirty="0"/>
          </a:p>
          <a:p>
            <a:pPr marL="14288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dirty="0"/>
              <a:t>in general, browsers are not allowed to access/modify user files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400" dirty="0"/>
              <a:t>this is for safety – you don't want to visit a Web site and risk having your files copied or damaged</a:t>
            </a:r>
            <a:endParaRPr lang="en-US" altLang="en-US" sz="1400" dirty="0"/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400" dirty="0"/>
              <a:t>caching is a loophole (can only access/modify files in cache folder)</a:t>
            </a:r>
          </a:p>
          <a:p>
            <a:pPr lvl="1"/>
            <a:endParaRPr lang="en-US" sz="1400" dirty="0"/>
          </a:p>
          <a:p>
            <a:pPr lvl="3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altLang="en-US" sz="1200" dirty="0"/>
          </a:p>
          <a:p>
            <a:pPr marL="0" indent="0" eaLnBrk="1" hangingPunct="1">
              <a:spcBef>
                <a:spcPct val="20000"/>
              </a:spcBef>
              <a:buClr>
                <a:schemeClr val="bg2"/>
              </a:buClr>
              <a:buSzPct val="140000"/>
              <a:defRPr/>
            </a:pPr>
            <a:r>
              <a:rPr lang="en-US" altLang="en-US" sz="1600" dirty="0"/>
              <a:t>NOTE: caching still requires the browser to contact the server </a:t>
            </a:r>
          </a:p>
          <a:p>
            <a:pPr marL="744538" lvl="1" indent="-280988" eaLnBrk="1" hangingPunct="1">
              <a:spcBef>
                <a:spcPct val="20000"/>
              </a:spcBef>
              <a:buClr>
                <a:schemeClr val="bg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altLang="en-US" sz="1400" dirty="0"/>
              <a:t>but only have to download the page if it has changed since last cached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tx1"/>
              </a:buClr>
              <a:buSzPct val="150000"/>
              <a:buFont typeface=".Lucida Grande UI Regular"/>
              <a:buChar char="▫"/>
              <a:defRPr/>
            </a:pPr>
            <a:endParaRPr lang="en-US" altLang="en-US" sz="1200" dirty="0"/>
          </a:p>
          <a:p>
            <a:pPr marL="800100" lvl="1" eaLnBrk="1" hangingPunct="1">
              <a:spcBef>
                <a:spcPct val="20000"/>
              </a:spcBef>
              <a:buClr>
                <a:schemeClr val="tx1"/>
              </a:buClr>
              <a:buSzPct val="150000"/>
              <a:buFont typeface=".Lucida Grande UI Regular"/>
              <a:buChar char="▫"/>
              <a:defRPr/>
            </a:pPr>
            <a:endParaRPr lang="en-US" altLang="en-US" sz="1200" dirty="0"/>
          </a:p>
          <a:p>
            <a:pPr lvl="2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altLang="en-US" sz="1400" dirty="0"/>
          </a:p>
          <a:p>
            <a:pPr lvl="2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47107-7F24-CB49-A5AE-433EB9B1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4573-B874-6E47-8415-F12AADEB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04699-C49D-5D47-82B2-D39591D22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another loophole is cookies</a:t>
            </a:r>
          </a:p>
          <a:p>
            <a:endParaRPr lang="en-US" sz="1600" dirty="0"/>
          </a:p>
          <a:p>
            <a:r>
              <a:rPr lang="en-US" sz="1600" dirty="0"/>
              <a:t>a cookie is a small file that can be stored and accessed by a Web server</a:t>
            </a:r>
          </a:p>
          <a:p>
            <a:pPr lvl="1"/>
            <a:r>
              <a:rPr lang="en-US" sz="1400" dirty="0"/>
              <a:t>similar to caching, browsers reserve space (a cookie folder) on the user's computer</a:t>
            </a:r>
          </a:p>
          <a:p>
            <a:pPr lvl="1"/>
            <a:r>
              <a:rPr lang="en-US" sz="1400" dirty="0"/>
              <a:t>when the user visits a site, the Web server is allowed to store a small amount of data in a cookie file (e.g., date &amp; time of visit, items purchased)</a:t>
            </a:r>
          </a:p>
          <a:p>
            <a:pPr lvl="1"/>
            <a:r>
              <a:rPr lang="en-US" sz="1400" dirty="0"/>
              <a:t>when the user returns to that site, the Web server can retrieve any cookies it previously stored</a:t>
            </a:r>
          </a:p>
          <a:p>
            <a:pPr lvl="1"/>
            <a:r>
              <a:rPr lang="en-US" sz="1400" dirty="0"/>
              <a:t>NOTE: only the site that stored the cookie is able to retrieve it</a:t>
            </a:r>
          </a:p>
          <a:p>
            <a:endParaRPr lang="en-US" sz="1600" dirty="0"/>
          </a:p>
          <a:p>
            <a:r>
              <a:rPr lang="en-US" sz="1600" dirty="0"/>
              <a:t>cookies can improve the user's experience, but can also be intrusive</a:t>
            </a:r>
          </a:p>
          <a:p>
            <a:pPr lvl="1"/>
            <a:r>
              <a:rPr lang="en-US" sz="1400" dirty="0"/>
              <a:t>most browsers enable the user to control the use of cookies</a:t>
            </a:r>
          </a:p>
          <a:p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CE6E0-26DE-1B4F-83A7-DBB6C15E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42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6CEA6B7-4BBD-E743-8BD2-9F3CD4278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Web ≠ Internet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9F97F762-5492-ED47-87F4-ACFD3AD36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9863"/>
            <a:ext cx="8229600" cy="60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effectLst/>
              </a:rPr>
              <a:t>people often confuse the Web and the Internet – they are not the same! 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Internet was created in 1969; World Wide Web was created in 1990</a:t>
            </a:r>
            <a:endParaRPr lang="en-US" altLang="en-US" sz="14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A9A8B-9C39-1C4D-B005-38B5B63D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9E2F74-15FA-FA44-9A95-FAF05831EB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2133600"/>
            <a:ext cx="5943600" cy="25908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620CDCD-81BC-3740-8620-A7CDED3C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8077200" cy="16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the Internet could exist without the Web 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and did, in fact, for many years (applications included email and news groups)</a:t>
            </a:r>
          </a:p>
          <a:p>
            <a:pPr lvl="1" eaLnBrk="1" hangingPunct="1"/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the Web couldn't exist without the Internet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the Internet is the hardware that stores and executes the Web software</a:t>
            </a:r>
          </a:p>
        </p:txBody>
      </p:sp>
    </p:spTree>
    <p:extLst>
      <p:ext uri="{BB962C8B-B14F-4D97-AF65-F5344CB8AC3E}">
        <p14:creationId xmlns:p14="http://schemas.microsoft.com/office/powerpoint/2010/main" val="1543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71D0BC-BF82-5140-B809-2CBAB421A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History of the Web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ECCE82F-B955-574E-9C12-7DF00E3F7B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659" y="4114800"/>
            <a:ext cx="8077200" cy="2548558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CERN researchers were spread across Europe, but needed to collaborate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1989, Berners-Lee devised a system that would allow them to freely exchange data, regardless of location or computer type</a:t>
            </a:r>
          </a:p>
          <a:p>
            <a:pPr eaLnBrk="1" hangingPunct="1"/>
            <a:endParaRPr lang="en-US" altLang="en-US" sz="800" dirty="0"/>
          </a:p>
          <a:p>
            <a:pPr eaLnBrk="1" hangingPunct="1"/>
            <a:r>
              <a:rPr lang="en-US" altLang="en-US" sz="1600" dirty="0"/>
              <a:t>his design integrated two key ideas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altLang="en-US" sz="1400" dirty="0"/>
              <a:t>hypertext (documents with interlinked text and media)</a:t>
            </a:r>
          </a:p>
          <a:p>
            <a:pPr lvl="2" eaLnBrk="1" hangingPunct="1">
              <a:buClr>
                <a:schemeClr val="accent2"/>
              </a:buClr>
            </a:pPr>
            <a:r>
              <a:rPr lang="en-US" altLang="en-US" sz="1200" dirty="0"/>
              <a:t>Web pages can contain images and links to other pages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altLang="en-US" sz="1400" dirty="0"/>
              <a:t>the distributed nature of the Internet</a:t>
            </a:r>
          </a:p>
          <a:p>
            <a:pPr lvl="2" eaLnBrk="1" hangingPunct="1">
              <a:buClr>
                <a:schemeClr val="accent2"/>
              </a:buClr>
            </a:pPr>
            <a:r>
              <a:rPr lang="en-US" altLang="en-US" sz="1200" dirty="0"/>
              <a:t>pages can be stored on machines all across the Internet</a:t>
            </a:r>
            <a:endParaRPr lang="en-US" altLang="en-US" sz="1200" i="1" dirty="0"/>
          </a:p>
          <a:p>
            <a:pPr lvl="2" eaLnBrk="1" hangingPunct="1">
              <a:buClr>
                <a:schemeClr val="accent2"/>
              </a:buClr>
            </a:pPr>
            <a:r>
              <a:rPr lang="en-US" altLang="en-US" sz="1200" dirty="0"/>
              <a:t>logical connections between pages are independent of physical locations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227715-0C56-344A-9B89-63729613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3A86-CE84-6040-9365-5AC47CD069A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501450-3B22-ED43-BD19-F3A7178E9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Tim Berners-Lee">
            <a:extLst>
              <a:ext uri="{FF2B5EF4-FFF2-40B4-BE49-F238E27FC236}">
                <a16:creationId xmlns:a16="http://schemas.microsoft.com/office/drawing/2014/main" id="{5F64FAFB-5ABF-8145-B282-F49C084F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847" y="1388865"/>
            <a:ext cx="4094602" cy="25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1124F23-3021-5049-97EA-FD258CF2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59" y="1451734"/>
            <a:ext cx="3655541" cy="235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World Wide Web was invented by Tim Berners-Lee</a:t>
            </a:r>
          </a:p>
          <a:p>
            <a:pPr marL="463550" lvl="1" indent="-231775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researcher from 1984-1994 at the European Laboratory for Particle Physics (CERN)</a:t>
            </a:r>
          </a:p>
          <a:p>
            <a:pPr marL="463550" lvl="1" indent="-231775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founded and serves as director of the World Wide Web Consortium (W3C)</a:t>
            </a:r>
          </a:p>
          <a:p>
            <a:pPr marL="463550" lvl="1" indent="-231775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knighted by Queen Elizabeth in 2004</a:t>
            </a:r>
          </a:p>
        </p:txBody>
      </p:sp>
    </p:spTree>
    <p:extLst>
      <p:ext uri="{BB962C8B-B14F-4D97-AF65-F5344CB8AC3E}">
        <p14:creationId xmlns:p14="http://schemas.microsoft.com/office/powerpoint/2010/main" val="33095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BB64E6D-4794-2540-BCB1-18A87AA1C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Web Timeline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46CC0FE1-A3ED-5D4F-8266-9D5468B0D1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2590800"/>
          </a:xfrm>
        </p:spPr>
        <p:txBody>
          <a:bodyPr/>
          <a:lstStyle/>
          <a:p>
            <a:pPr marL="630238" indent="-630238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1990:</a:t>
            </a:r>
            <a:r>
              <a:rPr lang="en-US" altLang="en-US" sz="1400" dirty="0">
                <a:ea typeface="ＭＳ Ｐゴシック" panose="020B0600070205080204" pitchFamily="34" charset="-128"/>
              </a:rPr>
              <a:t> Berners-Lee produced working prototypes of a Web server and browser</a:t>
            </a:r>
          </a:p>
          <a:p>
            <a:pPr marL="630238" indent="-630238" eaLnBrk="1" hangingPunct="1">
              <a:lnSpc>
                <a:spcPct val="80000"/>
              </a:lnSpc>
            </a:pPr>
            <a:endParaRPr lang="en-US" altLang="en-US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630238" indent="-630238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1991:</a:t>
            </a:r>
            <a:r>
              <a:rPr lang="en-US" altLang="en-US" sz="1400" dirty="0">
                <a:ea typeface="ＭＳ Ｐゴシック" panose="020B0600070205080204" pitchFamily="34" charset="-128"/>
              </a:rPr>
              <a:t> Berners-Lee made his software available for free over the Internet</a:t>
            </a:r>
          </a:p>
          <a:p>
            <a:pPr marL="630238" indent="-630238" eaLnBrk="1" hangingPunct="1">
              <a:lnSpc>
                <a:spcPct val="80000"/>
              </a:lnSpc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630238" indent="-630238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1993:</a:t>
            </a:r>
            <a:r>
              <a:rPr lang="en-US" altLang="en-US" sz="1400" dirty="0">
                <a:ea typeface="ＭＳ Ｐゴシック" panose="020B0600070205080204" pitchFamily="34" charset="-128"/>
              </a:rPr>
              <a:t> Marc Andreesen and Eric Bina at </a:t>
            </a:r>
            <a:r>
              <a:rPr lang="en-US" altLang="ja-JP" sz="1400" dirty="0">
                <a:ea typeface="ＭＳ Ｐゴシック" panose="020B0600070205080204" pitchFamily="34" charset="-128"/>
              </a:rPr>
              <a:t>NCSA wrote the first graphical browser:  Mosaic</a:t>
            </a:r>
          </a:p>
          <a:p>
            <a:pPr marL="1030288" lvl="1" eaLnBrk="1" hangingPunct="1">
              <a:lnSpc>
                <a:spcPct val="8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Mosaic integrated text, image &amp; links, made browsing more intuitive</a:t>
            </a:r>
          </a:p>
          <a:p>
            <a:pPr marL="1030288" lvl="1" eaLnBrk="1" hangingPunct="1">
              <a:lnSpc>
                <a:spcPct val="80000"/>
              </a:lnSpc>
            </a:pPr>
            <a:endParaRPr lang="en-US" altLang="en-US" sz="600" dirty="0">
              <a:ea typeface="ＭＳ Ｐゴシック" panose="020B0600070205080204" pitchFamily="34" charset="-128"/>
            </a:endParaRPr>
          </a:p>
          <a:p>
            <a:pPr marL="630238" indent="-630238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1994:</a:t>
            </a:r>
            <a:r>
              <a:rPr lang="en-US" altLang="en-US" sz="1400" dirty="0">
                <a:ea typeface="ＭＳ Ｐゴシック" panose="020B0600070205080204" pitchFamily="34" charset="-128"/>
              </a:rPr>
              <a:t> Andreesen founded Netscape, which marketed the Netscape Navigator </a:t>
            </a:r>
          </a:p>
          <a:p>
            <a:pPr marL="630238" indent="-630238" eaLnBrk="1" hangingPunct="1">
              <a:lnSpc>
                <a:spcPct val="80000"/>
              </a:lnSpc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630238" indent="-630238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1995:</a:t>
            </a:r>
            <a:r>
              <a:rPr lang="en-US" altLang="en-US" sz="1400" dirty="0">
                <a:ea typeface="ＭＳ Ｐゴシック" panose="020B0600070205080204" pitchFamily="34" charset="-128"/>
              </a:rPr>
              <a:t> Microsoft released Internet Explorer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the browser wars begin!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630238" indent="-630238" eaLnBrk="1" hangingPunct="1">
              <a:lnSpc>
                <a:spcPct val="80000"/>
              </a:lnSpc>
            </a:pPr>
            <a:endParaRPr lang="en-US" altLang="en-US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630238" indent="-630238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1999:</a:t>
            </a:r>
            <a:r>
              <a:rPr lang="en-US" altLang="en-US" sz="1400" dirty="0">
                <a:ea typeface="ＭＳ Ｐゴシック" panose="020B0600070205080204" pitchFamily="34" charset="-128"/>
              </a:rPr>
              <a:t> Internet Explorer becomes the most popular browser (~90% of market in 2002) 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630238" indent="-630238" eaLnBrk="1" hangingPunct="1">
              <a:lnSpc>
                <a:spcPct val="80000"/>
              </a:lnSpc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630238" indent="-630238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2021:</a:t>
            </a:r>
            <a:r>
              <a:rPr lang="en-US" altLang="en-US" sz="1400" dirty="0">
                <a:ea typeface="ＭＳ Ｐゴシック" panose="020B0600070205080204" pitchFamily="34" charset="-128"/>
              </a:rPr>
              <a:t> Google Chrome has ~63% of market, then Safari at 19%, Mozilla Firefox at 4%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EC8DAD61-21B4-DE4C-B6D2-79E0BF02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329113"/>
            <a:ext cx="3657600" cy="187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in 2019, Google claimed to have indexed more than 130 trillion pages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dirty="0"/>
              <a:t> </a:t>
            </a:r>
          </a:p>
          <a:p>
            <a:pPr>
              <a:spcBef>
                <a:spcPct val="50000"/>
              </a:spcBef>
              <a:buSzTx/>
            </a:pPr>
            <a:r>
              <a:rPr lang="en-US" altLang="en-US" sz="1600" dirty="0"/>
              <a:t>others estimate the number of Web pages could be in the hundreds of quadrillions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08890-1B74-9B43-B871-CAA753D5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556D3-7FDF-8C4B-8AE3-A9CB2BDB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78" y="3809999"/>
            <a:ext cx="2462922" cy="2938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6CEA6B7-4BBD-E743-8BD2-9F3CD4278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Search Engines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9F97F762-5492-ED47-87F4-ACFD3AD36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9863"/>
            <a:ext cx="8229600" cy="27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/>
              <a:t>as the Web grew, it became difficult to find resources</a:t>
            </a:r>
            <a:endParaRPr lang="en-US" altLang="en-US" sz="1600" dirty="0">
              <a:effectLst/>
            </a:endParaRP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in general, you needed to somehow know the address of a page to access it</a:t>
            </a:r>
          </a:p>
          <a:p>
            <a:pPr eaLnBrk="1" hangingPunct="1">
              <a:spcBef>
                <a:spcPts val="336"/>
              </a:spcBef>
            </a:pPr>
            <a:r>
              <a:rPr lang="en-US" altLang="en-US" sz="1600" dirty="0"/>
              <a:t>manually generated index sites appeared in the early 1990s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provided lists of popular Web sites, organized by topic or alphabetically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these were not scalable as the Web exploded in size</a:t>
            </a:r>
            <a:endParaRPr lang="en-US" altLang="en-US" sz="1200" dirty="0"/>
          </a:p>
          <a:p>
            <a:pPr eaLnBrk="1" hangingPunct="1">
              <a:spcBef>
                <a:spcPts val="336"/>
              </a:spcBef>
            </a:pPr>
            <a:endParaRPr lang="en-US" altLang="en-US" sz="1600" dirty="0"/>
          </a:p>
          <a:p>
            <a:pPr eaLnBrk="1" hangingPunct="1">
              <a:spcBef>
                <a:spcPts val="336"/>
              </a:spcBef>
            </a:pPr>
            <a:r>
              <a:rPr lang="en-US" altLang="en-US" sz="1600" dirty="0"/>
              <a:t>the first Web search engines appeared in the mid 1990s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used software called Web crawlers, or spiders, to surf the Web, indexing pages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enabled users to search those indexed pages via search words or phrases</a:t>
            </a:r>
            <a:endParaRPr lang="en-US" altLang="en-US" sz="1600" dirty="0"/>
          </a:p>
          <a:p>
            <a:pPr eaLnBrk="1" hangingPunct="1">
              <a:spcBef>
                <a:spcPts val="336"/>
              </a:spcBef>
            </a:pPr>
            <a:r>
              <a:rPr lang="en-US" altLang="en-US" sz="1600" dirty="0"/>
              <a:t>unfortunately, the quality of early searches was not very good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the search for a word/phrase might return unrelated or unreliable pages</a:t>
            </a:r>
          </a:p>
          <a:p>
            <a:pPr lvl="1" eaLnBrk="1" hangingPunct="1">
              <a:spcBef>
                <a:spcPts val="336"/>
              </a:spcBef>
            </a:pPr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A9A8B-9C39-1C4D-B005-38B5B63D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682201-E5A3-7E49-8293-3DD81AE9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647874"/>
            <a:ext cx="2384004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3FE08E5-E85E-144F-B246-23F3893A7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32664"/>
            <a:ext cx="5181600" cy="157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/>
              <a:t>the Google search engine began in 1996 as a research project by Stanford grad students Larry Page and Sergey Brin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 dirty="0"/>
              <a:t>their goal was to create an easy-to-use search engine that produced high-quality results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 dirty="0"/>
              <a:t>founded Google Inc. in 1998</a:t>
            </a:r>
          </a:p>
        </p:txBody>
      </p:sp>
    </p:spTree>
    <p:extLst>
      <p:ext uri="{BB962C8B-B14F-4D97-AF65-F5344CB8AC3E}">
        <p14:creationId xmlns:p14="http://schemas.microsoft.com/office/powerpoint/2010/main" val="26332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6CEA6B7-4BBD-E743-8BD2-9F3CD4278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Google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9F97F762-5492-ED47-87F4-ACFD3AD36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9863"/>
            <a:ext cx="8229600" cy="27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effectLst/>
              </a:rPr>
              <a:t>at the hear</a:t>
            </a:r>
            <a:r>
              <a:rPr lang="en-US" altLang="en-US" sz="1600" dirty="0"/>
              <a:t>t of Google's performance is the PageRank algorithm</a:t>
            </a:r>
            <a:endParaRPr lang="en-US" altLang="en-US" sz="1600" dirty="0">
              <a:effectLst/>
            </a:endParaRP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ranks pages based on their perceived value and trustworthiness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if a page is linked to by many other pages, that suggests that many people find its contents valuable and trustworthy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moreover, the more valued/trusted those linking pages are, the more impact their links will have </a:t>
            </a:r>
          </a:p>
          <a:p>
            <a:pPr eaLnBrk="1" hangingPunct="1">
              <a:spcBef>
                <a:spcPts val="336"/>
              </a:spcBef>
            </a:pPr>
            <a:r>
              <a:rPr lang="en-US" altLang="en-US" sz="1600" dirty="0"/>
              <a:t>Brin &amp; Page also revolutionized how browsers made money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they sold targeted adds and charged based on clickthrough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e.g., a shoe store could purchase adds for when a user entered "shoe" or "footwear" as search terms, and would be charged based on how often users clicked on the ads</a:t>
            </a:r>
          </a:p>
          <a:p>
            <a:pPr eaLnBrk="1" hangingPunct="1">
              <a:spcBef>
                <a:spcPts val="336"/>
              </a:spcBef>
            </a:pPr>
            <a:r>
              <a:rPr lang="en-US" altLang="en-US" sz="1600" dirty="0"/>
              <a:t>Brin &amp; Page donated the patent for the PageRank algorithm to Stanford</a:t>
            </a:r>
          </a:p>
          <a:p>
            <a:pPr lvl="1" eaLnBrk="1" hangingPunct="1">
              <a:spcBef>
                <a:spcPts val="336"/>
              </a:spcBef>
            </a:pPr>
            <a:r>
              <a:rPr lang="en-US" altLang="en-US" sz="1400" dirty="0"/>
              <a:t>licensed its use back for $336 million in stock</a:t>
            </a: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A9A8B-9C39-1C4D-B005-38B5B63D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A5A9-E9B2-7440-B1AF-AAE1BDB60C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973F6-B60C-7246-A167-D7A279609D3A}"/>
              </a:ext>
            </a:extLst>
          </p:cNvPr>
          <p:cNvSpPr txBox="1"/>
          <p:nvPr/>
        </p:nvSpPr>
        <p:spPr>
          <a:xfrm>
            <a:off x="4419600" y="51054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Google dominates the search market</a:t>
            </a:r>
          </a:p>
          <a:p>
            <a:pPr marL="46831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performed 5.6 billion searches in 2020</a:t>
            </a:r>
          </a:p>
          <a:p>
            <a:pPr marL="46831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that's 63,000 searches per second!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52277-E971-C242-942A-270E7F88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944020"/>
            <a:ext cx="3754237" cy="15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DB5D80B-D81F-B74B-BE0E-6273C7A4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Viewing a Web Page</a:t>
            </a: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E6DE3831-1CA2-6B4D-848B-2CF7FEE4BC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a </a:t>
            </a:r>
            <a:r>
              <a:rPr lang="en-US" altLang="en-US" sz="1600" i="1">
                <a:ea typeface="ＭＳ Ｐゴシック" panose="020B0600070205080204" pitchFamily="34" charset="-128"/>
              </a:rPr>
              <a:t>Web page</a:t>
            </a:r>
            <a:r>
              <a:rPr lang="en-US" altLang="en-US" sz="1600">
                <a:ea typeface="ＭＳ Ｐゴシック" panose="020B0600070205080204" pitchFamily="34" charset="-128"/>
              </a:rPr>
              <a:t> is a text document that contains additional formatting information in a language called HTML (HyperText Markup Language)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90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a </a:t>
            </a:r>
            <a:r>
              <a:rPr lang="en-US" altLang="en-US" sz="1600" i="1">
                <a:ea typeface="ＭＳ Ｐゴシック" panose="020B0600070205080204" pitchFamily="34" charset="-128"/>
              </a:rPr>
              <a:t>Web browser</a:t>
            </a:r>
            <a:r>
              <a:rPr lang="en-US" altLang="en-US" sz="1600">
                <a:ea typeface="ＭＳ Ｐゴシック" panose="020B0600070205080204" pitchFamily="34" charset="-128"/>
              </a:rPr>
              <a:t> is a program that accesses a Web page, interprets its content, and displays the 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1A23D-9004-3944-8D42-43553504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3A86-CE84-6040-9365-5AC47CD069A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637FC4-5998-634E-B769-325BAF00A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0546" y="2743200"/>
            <a:ext cx="5854065" cy="37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DB5D80B-D81F-B74B-BE0E-6273C7A4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Web Server</a:t>
            </a: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E6DE3831-1CA2-6B4D-848B-2CF7FEE4BC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Web server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is </a:t>
            </a:r>
            <a:r>
              <a:rPr lang="en-US" sz="1600" dirty="0">
                <a:ea typeface="ＭＳ Ｐゴシック" panose="020B0600070205080204" pitchFamily="34" charset="-128"/>
              </a:rPr>
              <a:t>an Internet-enabled computer that executes software for providing access to certain Web document </a:t>
            </a:r>
          </a:p>
          <a:p>
            <a:pPr marL="463550" lvl="1" indent="-220663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it stores Web pages and files (images, videos, …) and sends them to browsers who request them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1A23D-9004-3944-8D42-43553504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3A86-CE84-6040-9365-5AC47CD069A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3A07D1-D688-974F-B1A9-B690EB1A6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92567" y="3037205"/>
            <a:ext cx="6158865" cy="29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3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75EE0FD-F82E-734A-AD00-E58654F97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Web Addresses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F24FA8F-A49E-7949-A553-E64689F0B8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Web pages require uniform names to locate and identify them uniquely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each page is assigned a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Uniform Resource Locator (URL)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URL's are commonly referred to as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Web addresses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different parts of the Web address provide information for locating the 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3348AE-9518-E343-81E3-E5840D16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3A86-CE84-6040-9365-5AC47CD069A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6FE124-BA19-F84B-9557-2055E2DF4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8412" y="2769394"/>
            <a:ext cx="6607175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688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2079</TotalTime>
  <Words>1297</Words>
  <Application>Microsoft Macintosh PowerPoint</Application>
  <PresentationFormat>On-screen Show (4:3)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.Lucida Grande UI Regular</vt:lpstr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Web ≠ Internet</vt:lpstr>
      <vt:lpstr>History of the Web</vt:lpstr>
      <vt:lpstr>Web Timeline</vt:lpstr>
      <vt:lpstr>Search Engines</vt:lpstr>
      <vt:lpstr>Google</vt:lpstr>
      <vt:lpstr>Viewing a Web Page</vt:lpstr>
      <vt:lpstr>Web Server</vt:lpstr>
      <vt:lpstr>Web Addresses</vt:lpstr>
      <vt:lpstr>Viewing Local Web Pages</vt:lpstr>
      <vt:lpstr>Web Protocols: HTML</vt:lpstr>
      <vt:lpstr>Web Protocols: HTTP</vt:lpstr>
      <vt:lpstr>Browser caching</vt:lpstr>
      <vt:lpstr>Cookies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69</cp:revision>
  <cp:lastPrinted>2010-09-20T03:22:12Z</cp:lastPrinted>
  <dcterms:created xsi:type="dcterms:W3CDTF">2010-08-18T07:59:34Z</dcterms:created>
  <dcterms:modified xsi:type="dcterms:W3CDTF">2021-08-07T22:20:26Z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