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5"/>
  </p:notesMasterIdLst>
  <p:sldIdLst>
    <p:sldId id="256" r:id="rId2"/>
    <p:sldId id="319" r:id="rId3"/>
    <p:sldId id="322" r:id="rId4"/>
    <p:sldId id="323" r:id="rId5"/>
    <p:sldId id="327" r:id="rId6"/>
    <p:sldId id="324" r:id="rId7"/>
    <p:sldId id="328" r:id="rId8"/>
    <p:sldId id="325" r:id="rId9"/>
    <p:sldId id="326" r:id="rId10"/>
    <p:sldId id="320" r:id="rId11"/>
    <p:sldId id="329" r:id="rId12"/>
    <p:sldId id="330" r:id="rId13"/>
    <p:sldId id="331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97"/>
    <p:restoredTop sz="94354"/>
  </p:normalViewPr>
  <p:slideViewPr>
    <p:cSldViewPr>
      <p:cViewPr varScale="1">
        <p:scale>
          <a:sx n="111" d="100"/>
          <a:sy n="111" d="100"/>
        </p:scale>
        <p:origin x="216" y="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4E858B2-953C-E344-BA4E-BA97D3DABA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4D75151-9E3D-4F43-8618-D91060D0103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2BB63CE6-19FA-924F-BCAF-529C9B45A5E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B523B8B2-EDC9-574F-80D9-9860C811AD8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93312921-B250-9444-96AC-D15E1C597A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28AD01B8-C70E-AA48-BE9D-92D07AAFD0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69730E-F6C9-1E44-9051-6120D9691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B13D7B2A-DAF5-BD4E-A2D1-599AE486F4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F421A6CF-875E-5D4D-BAB2-56C3E1433B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CC6D7C9A-B7B2-0443-B821-A6F4AC2E0A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4A252D-FDBA-6C47-AEC6-9122D24056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127C8B-D14C-5344-A757-88FD76E7C586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9E73F1C-F4D1-904E-A0E3-812F1A0253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7168" y="609600"/>
            <a:ext cx="2199132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523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B976E4-A0AB-C840-8021-B7A94C4E2E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4C231-240A-C242-94A5-A932B03CE8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7A96F8-7AD4-6A4B-ABEF-9CCEF01231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60278-E066-4744-B9A0-36F659EB2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997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89E33E-D21F-4049-A636-66FC9694B7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54B7E1-1970-9E4E-9592-70B332039C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2C0F6A-46F5-4B4B-9D68-EEE97E010F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3F659-E96D-0D4A-974E-811053CD09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328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EC892B-1085-F94A-A02C-C596CD506F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6668DF-1B82-2E49-BFC4-59E98EF3D4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EE567E-9975-5D45-A24A-764A2F46CA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BB8E2-99C8-5947-A58B-26D31C6162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482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33FACFE-18C9-7641-8522-7C66C5F413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1F2A07D-9D24-9949-833D-8E49424A13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CC31BC3-E92E-B040-9F0A-2442EFAD2C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2FC94-4349-EC4F-80EA-A713469121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36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ABD06B-A787-194F-97E2-1A14BB09F1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8106F6-75A8-344B-9F57-679CEAB46F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7BBCB9-C93D-7148-9004-AB7D24F6E0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F5EB2-9899-0542-966D-4223D71832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12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B5C111-0B33-7948-B1E1-F6F924239F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1E125F-185C-054D-946B-C94A7ED971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32EE23-7746-EB49-BFDD-617179140F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A0978-0A2A-4349-984A-5636B7E5F4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48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4CD0DA-4FDB-5D4A-A718-7CFFEAB0EA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B71B33-E12B-2B4B-AED5-1BB6B3DC54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C99A44-7BE8-FE4E-97D9-E6721B310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9C10E-D1F0-4340-BE98-8A66C28043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518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688E456-F2CE-7E42-9BDB-15CF65321C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7B57647-424B-984B-87CF-2806DD6980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8B45170-2105-4748-89F2-EA844A038B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3609E-B523-ED4E-A8B5-13E6E4E4C5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77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3EA84AB-C5AB-D74B-8B5A-BB2EBBA93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F40B93-8B86-D74E-B20F-253A074D4A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A614203-F663-5147-8D1E-D3F1E05F96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91261-B092-4840-8C9C-5C6490961D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7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89B39C7-B98F-B340-A76B-19BACC7FEB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D1A23D-D054-3C4B-A915-D56690638D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6A5DC5F-40DD-4F4B-97E9-CABCC8466C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E3061-6429-0F4E-9B88-866A8B2A7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62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4543C3-1614-BE44-AB7E-3C9AE4D541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11B515-054A-2A49-9584-6F634884DF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63574E-D085-6C47-80CE-FC95D82627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C8A70-16ED-B644-AC71-17AC6290F4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68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C8DC5A-CCAE-5F46-9241-C625D6F5F7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7CA07B-4FAA-7843-B799-393A47A77F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C1C547-0267-A84C-A928-F76FE854A9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9A57A-A69C-3F47-A5DF-3E85A9591B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37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D3FAC2-CBD2-E240-A3EB-025327789D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1707C48-9199-054E-A1B2-40F124CE0A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00DEC868-EE43-144B-8979-0138041067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83532558-2FDF-8C44-ABF7-D92E3CF21D2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DAB0FB59-73F8-D247-980C-81DF2FFE9A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A4D7674-1391-AC43-A76A-97F63730B44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09437AB7-60CE-614C-BB6C-2447FEE3E1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E56F7AA-C9D7-AD4A-B37A-AC8671F7852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6FA7FB5-21CF-EE45-B9B9-F1D0CD935471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www.pewresearch.org/wp-content/uploads/2021/06/ft_2021.06.22_digitaldivideincome_01.png?w=31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https://www.pewresearch.org/wp-content/uploads/2021/06/ft_2021.06.22_digitaldivideincome_02.png?w=420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s://www.pewresearch.org/wp-content/uploads/2021/07/FT_21.07.15_TechRegulation_01.png?w=31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https://www.pewresearch.org/wp-content/uploads/2017/04/FT_17.04.06_techDisability_dotplot.png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https://upload.wikimedia.org/wikipedia/en/1/1c/Jerry_lawson_ca_1980.png" TargetMode="External"/><Relationship Id="rId7" Type="http://schemas.openxmlformats.org/officeDocument/2006/relationships/image" Target="https://upload.wikimedia.org/wikipedia/commons/thumb/6/63/Conferencia_de_Luis_von_Ahn_en_Wikimania_2015_03.JPG/800px-Conferencia_de_Luis_von_Ahn_en_Wikimania_2015_03.JP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https://upload.wikimedia.org/wikipedia/commons/thumb/e/e1/Marissa_Mayer_interview_in_2011_I.jpg/800px-Marissa_Mayer_interview_in_2011_I.jpg" TargetMode="External"/><Relationship Id="rId4" Type="http://schemas.openxmlformats.org/officeDocument/2006/relationships/image" Target="../media/image10.jpeg"/><Relationship Id="rId9" Type="http://schemas.openxmlformats.org/officeDocument/2006/relationships/image" Target="https://upload.wikimedia.org/wikipedia/commons/thumb/3/3e/TechCrunch_Disrupt_San_Francisco_2018_-_day_2_%2830647055838%29.jpg/445px-TechCrunch_Disrupt_San_Francisco_2018_-_day_2_%2830647055838%29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DB6F2B4E-FA5D-234A-B1D2-7A2E4EB4EB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19600"/>
            <a:ext cx="6477000" cy="1219200"/>
          </a:xfrm>
        </p:spPr>
        <p:txBody>
          <a:bodyPr/>
          <a:lstStyle/>
          <a:p>
            <a:pPr marL="9525" lvl="1" indent="0" algn="ctr" eaLnBrk="1" hangingPunct="1">
              <a:buNone/>
            </a:pPr>
            <a:r>
              <a:rPr lang="en-US" altLang="en-US" sz="2200" dirty="0">
                <a:ea typeface="ＭＳ Ｐゴシック" panose="020B0600070205080204" pitchFamily="34" charset="-128"/>
              </a:rPr>
              <a:t>Bridging the Divide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280E69-A65F-EB4C-9AA7-8073B36763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5486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i="1" baseline="30000" dirty="0">
                <a:latin typeface="Tw Cen MT Condensed Extra Bold" charset="0"/>
                <a:ea typeface="ＭＳ Ｐゴシック" charset="0"/>
                <a:cs typeface="ＭＳ Ｐゴシック" charset="0"/>
              </a:rPr>
              <a:t>nd</a:t>
            </a: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 edition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CD459FB7-4A61-044B-A4D8-A64FEC6C4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Increasing Diversity</a:t>
            </a:r>
          </a:p>
        </p:txBody>
      </p:sp>
      <p:sp>
        <p:nvSpPr>
          <p:cNvPr id="35843" name="Slide Number Placeholder 5">
            <a:extLst>
              <a:ext uri="{FF2B5EF4-FFF2-40B4-BE49-F238E27FC236}">
                <a16:creationId xmlns:a16="http://schemas.microsoft.com/office/drawing/2014/main" id="{62E5B0AA-D63E-C04B-968A-89FC65552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95703576-79E8-804E-92E4-F2B82F1599C5}" type="slidenum">
              <a:rPr lang="en-US" altLang="en-US">
                <a:solidFill>
                  <a:srgbClr val="FF0000"/>
                </a:solidFill>
              </a:rPr>
              <a:pPr/>
              <a:t>10</a:t>
            </a:fld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10596" name="Rectangle 4">
            <a:extLst>
              <a:ext uri="{FF2B5EF4-FFF2-40B4-BE49-F238E27FC236}">
                <a16:creationId xmlns:a16="http://schemas.microsoft.com/office/drawing/2014/main" id="{DB15F0FC-CC63-7447-BA5D-2473C7E78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505200"/>
            <a:ext cx="8458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en-US" sz="1600" i="1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DB2F724-FE49-5949-ADF1-125F7F0AB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53551"/>
            <a:ext cx="8458200" cy="189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kern="0" dirty="0">
                <a:ea typeface="ＭＳ Ｐゴシック" panose="020B0600070205080204" pitchFamily="34" charset="-128"/>
              </a:rPr>
              <a:t>tech companies are addressing equity/diversity, but change has been slow</a:t>
            </a:r>
          </a:p>
          <a:p>
            <a:pPr lvl="1" eaLnBrk="1" hangingPunct="1"/>
            <a:r>
              <a:rPr lang="en-US" altLang="en-US" sz="1400" kern="0" dirty="0">
                <a:ea typeface="ＭＳ Ｐゴシック" panose="020B0600070205080204" pitchFamily="34" charset="-128"/>
              </a:rPr>
              <a:t>changing company culture to be more inclusive</a:t>
            </a:r>
          </a:p>
          <a:p>
            <a:pPr lvl="1" eaLnBrk="1" hangingPunct="1"/>
            <a:r>
              <a:rPr lang="en-US" altLang="en-US" sz="1400" kern="0" dirty="0">
                <a:ea typeface="ＭＳ Ｐゴシック" panose="020B0600070205080204" pitchFamily="34" charset="-128"/>
              </a:rPr>
              <a:t>changing hiring practices to bring in more diversity</a:t>
            </a:r>
          </a:p>
          <a:p>
            <a:pPr lvl="1" eaLnBrk="1" hangingPunct="1"/>
            <a:r>
              <a:rPr lang="en-US" altLang="en-US" sz="1400" kern="0" dirty="0">
                <a:ea typeface="ＭＳ Ｐゴシック" panose="020B0600070205080204" pitchFamily="34" charset="-128"/>
              </a:rPr>
              <a:t>creating mentoring programs for women &amp; minority employees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D9081B4-64AE-DC4F-B5E4-E8DA9E25E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196087"/>
            <a:ext cx="8229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kern="0" dirty="0">
                <a:ea typeface="ＭＳ Ｐゴシック" panose="020B0600070205080204" pitchFamily="34" charset="-128"/>
              </a:rPr>
              <a:t>one problem is that stereotypes &amp; misinformation influence people when they are young</a:t>
            </a:r>
          </a:p>
          <a:p>
            <a:pPr lvl="1" eaLnBrk="1" hangingPunct="1"/>
            <a:r>
              <a:rPr lang="en-US" altLang="en-US" sz="1400" kern="0" dirty="0">
                <a:ea typeface="ＭＳ Ｐゴシック" panose="020B0600070205080204" pitchFamily="34" charset="-128"/>
              </a:rPr>
              <a:t>TV &amp; movies perpetuate white/Asian male </a:t>
            </a:r>
            <a:r>
              <a:rPr lang="en-US" altLang="en-US" sz="1400" kern="0" dirty="0" err="1">
                <a:ea typeface="ＭＳ Ｐゴシック" panose="020B0600070205080204" pitchFamily="34" charset="-128"/>
              </a:rPr>
              <a:t>sterotypes</a:t>
            </a:r>
            <a:endParaRPr lang="en-US" altLang="en-US" sz="1400" ker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1400" kern="0">
                <a:ea typeface="ＭＳ Ｐゴシック" panose="020B0600070205080204" pitchFamily="34" charset="-128"/>
              </a:rPr>
              <a:t>access </a:t>
            </a:r>
            <a:r>
              <a:rPr lang="en-US" altLang="en-US" sz="1400" kern="0" dirty="0">
                <a:ea typeface="ＭＳ Ｐゴシック" panose="020B0600070205080204" pitchFamily="34" charset="-128"/>
              </a:rPr>
              <a:t>to computers in schools is not equitable</a:t>
            </a:r>
          </a:p>
          <a:p>
            <a:pPr lvl="1" eaLnBrk="1" hangingPunct="1"/>
            <a:r>
              <a:rPr lang="en-US" altLang="en-US" sz="1400" kern="0" dirty="0">
                <a:ea typeface="ＭＳ Ｐゴシック" panose="020B0600070205080204" pitchFamily="34" charset="-128"/>
              </a:rPr>
              <a:t>among 2020 college graduates with major in computer science:</a:t>
            </a:r>
          </a:p>
          <a:p>
            <a:pPr lvl="2" eaLnBrk="1" hangingPunct="1"/>
            <a:r>
              <a:rPr lang="en-US" altLang="en-US" sz="1400" kern="0" dirty="0">
                <a:ea typeface="ＭＳ Ｐゴシック" panose="020B0600070205080204" pitchFamily="34" charset="-128"/>
              </a:rPr>
              <a:t>18% were women, 10% were Hispanic/Latinx, 9% were African American</a:t>
            </a:r>
          </a:p>
          <a:p>
            <a:pPr lvl="2" eaLnBrk="1" hangingPunct="1"/>
            <a:endParaRPr lang="en-US" altLang="en-US" sz="1400" kern="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kern="0" dirty="0">
                <a:ea typeface="ＭＳ Ｐゴシック" panose="020B0600070205080204" pitchFamily="34" charset="-128"/>
              </a:rPr>
              <a:t>many initiatives are focused on providing access/mentoring for young people</a:t>
            </a:r>
          </a:p>
          <a:p>
            <a:pPr lvl="1" eaLnBrk="1" hangingPunct="1"/>
            <a:r>
              <a:rPr lang="en-US" sz="1400" kern="0" dirty="0">
                <a:ea typeface="ＭＳ Ｐゴシック" panose="020B0600070205080204" pitchFamily="34" charset="-128"/>
              </a:rPr>
              <a:t>e.g., National Center for Women &amp; Information Technology (NCWIT), AnitaB.org, Code.org, Black Girls Code, and Hispanics in Computing</a:t>
            </a:r>
          </a:p>
          <a:p>
            <a:pPr lvl="1" eaLnBrk="1" hangingPunct="1"/>
            <a:r>
              <a:rPr lang="en-US" altLang="en-US" sz="1400" kern="0" dirty="0">
                <a:ea typeface="ＭＳ Ｐゴシック" panose="020B0600070205080204" pitchFamily="34" charset="-128"/>
              </a:rPr>
              <a:t>AP CS Principles course launched in 2017, specifically designed to increase participation by women and minorities</a:t>
            </a:r>
          </a:p>
        </p:txBody>
      </p:sp>
    </p:spTree>
    <p:extLst>
      <p:ext uri="{BB962C8B-B14F-4D97-AF65-F5344CB8AC3E}">
        <p14:creationId xmlns:p14="http://schemas.microsoft.com/office/powerpoint/2010/main" val="177548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ECCB-0604-374A-B5B2-87953114F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15BE1-3224-F84E-80F9-82A0E21FC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r>
              <a:rPr lang="en-US" sz="1600" dirty="0"/>
              <a:t>studies have shown numerous benefits of diversity in the workplace</a:t>
            </a:r>
          </a:p>
          <a:p>
            <a:pPr marL="754063" indent="-5667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companies are more productive when teams are diverse in background/perspective</a:t>
            </a:r>
          </a:p>
          <a:p>
            <a:pPr marL="754063" indent="-5667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different viewpoints &amp; experiences produce a diversity of ideas, which can encourage innovation</a:t>
            </a:r>
          </a:p>
          <a:p>
            <a:pPr marL="754063" indent="-5667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an openness to workers who look and think differently means outstanding candidates who might have been overlooked are now hired </a:t>
            </a:r>
          </a:p>
          <a:p>
            <a:pPr marL="754063" indent="-5667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a diverse workforce is better at understanding and responding to a diverse client base</a:t>
            </a:r>
          </a:p>
          <a:p>
            <a:pPr marL="754063" indent="-5667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the products designed and built by a diverse team tend to be higher quality and more equitable</a:t>
            </a:r>
          </a:p>
          <a:p>
            <a:pPr marL="987425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/>
              <a:t>e.g., cell phone interfaces designed by men that are difficult to use by women with smaller hands</a:t>
            </a:r>
          </a:p>
          <a:p>
            <a:pPr marL="987425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/>
              <a:t>e.g., 5-year gap between release of Apple emojis and emojis with different skin tones</a:t>
            </a:r>
          </a:p>
          <a:p>
            <a:pPr marL="754063" indent="-566738"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B9DFB-82FE-A444-BCAE-E9EED476A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5EB2-9899-0542-966D-4223D718327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174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22835-4E1F-B949-AC3E-AFD11689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Algorithmic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5F117-6845-7E4F-B732-862979E29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algorithmic bias occurs when faulty assumptions and poor design practices lead to software that discriminates</a:t>
            </a:r>
          </a:p>
          <a:p>
            <a:endParaRPr lang="en-US" sz="1600" dirty="0"/>
          </a:p>
          <a:p>
            <a:pPr lvl="1">
              <a:buFont typeface="+mj-lt"/>
              <a:buAutoNum type="arabicPeriod"/>
            </a:pPr>
            <a:r>
              <a:rPr lang="en-US" sz="1400" dirty="0"/>
              <a:t>in 2015, Amazon announced it was abandoning interview software that was proven to discriminate against women candidates</a:t>
            </a:r>
          </a:p>
          <a:p>
            <a:pPr lvl="1">
              <a:buFont typeface="+mj-lt"/>
              <a:buAutoNum type="arabicPeriod"/>
            </a:pPr>
            <a:endParaRPr lang="en-US" sz="1400" dirty="0"/>
          </a:p>
          <a:p>
            <a:pPr lvl="1">
              <a:buFont typeface="+mj-lt"/>
              <a:buAutoNum type="arabicPeriod"/>
            </a:pPr>
            <a:r>
              <a:rPr lang="en-US" sz="1400" dirty="0"/>
              <a:t>in 2016, ProPublica published a report documenting how sentencing software used in courts discriminated against minority suspects</a:t>
            </a:r>
          </a:p>
          <a:p>
            <a:pPr lvl="1">
              <a:buFont typeface="+mj-lt"/>
              <a:buAutoNum type="arabicPeriod"/>
            </a:pPr>
            <a:endParaRPr lang="en-US" sz="1400" dirty="0"/>
          </a:p>
          <a:p>
            <a:pPr lvl="1">
              <a:buFont typeface="+mj-lt"/>
              <a:buAutoNum type="arabicPeriod"/>
            </a:pPr>
            <a:r>
              <a:rPr lang="en-US" sz="1400" dirty="0"/>
              <a:t>in 2019, Science published a report documenting how hospital software for screening patients discriminated against minority and low-income patients</a:t>
            </a:r>
          </a:p>
          <a:p>
            <a:pPr lvl="1">
              <a:buFont typeface="+mj-lt"/>
              <a:buAutoNum type="arabicPeriod"/>
            </a:pPr>
            <a:endParaRPr lang="en-US" sz="1400" dirty="0"/>
          </a:p>
          <a:p>
            <a:pPr lvl="1">
              <a:buFont typeface="+mj-lt"/>
              <a:buAutoNum type="arabicPeriod"/>
            </a:pPr>
            <a:r>
              <a:rPr lang="en-US" sz="1400" dirty="0"/>
              <a:t>Several studies have confirmed that facial recognition software misidentifies women and people of color disproportionally, leading to more arrests due to use by law enforcement.</a:t>
            </a:r>
          </a:p>
          <a:p>
            <a:pPr lvl="1">
              <a:buFont typeface="+mj-lt"/>
              <a:buAutoNum type="arabicPeriod"/>
            </a:pPr>
            <a:endParaRPr lang="en-US" sz="1400" dirty="0"/>
          </a:p>
          <a:p>
            <a:pPr marL="57150" indent="0"/>
            <a:r>
              <a:rPr lang="en-US" sz="1600" dirty="0"/>
              <a:t>in all these cases, algorithmic bias was not intentional</a:t>
            </a:r>
          </a:p>
          <a:p>
            <a:pPr marL="754063" indent="-325438">
              <a:buSzPct val="100000"/>
              <a:buFont typeface="Arial" panose="020B0604020202020204" pitchFamily="34" charset="0"/>
              <a:buChar char="•"/>
            </a:pPr>
            <a:r>
              <a:rPr lang="en-US" sz="1400" dirty="0"/>
              <a:t>lack of diversity led to unquestioned assumptions &amp; flawed development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92D9A-D2DC-AE4D-B150-F6C44D512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5EB2-9899-0542-966D-4223D718327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257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B96AC-FC62-514A-95A2-D1A72B37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Bridging the Divide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A8450-214A-2D4F-95A9-672E56E9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when combating any form of discrimination and inequity, </a:t>
            </a:r>
            <a:r>
              <a:rPr lang="en-US" sz="1600" i="1" dirty="0"/>
              <a:t>awareness</a:t>
            </a:r>
            <a:r>
              <a:rPr lang="en-US" sz="1600" dirty="0"/>
              <a:t> is the first step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r>
              <a:rPr lang="en-US" sz="1600" dirty="0"/>
              <a:t>in the past decade, awareness of the Digital Divide has led to change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governments and companies are leading equity efforts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young women and people of color are being encouraged to consider future careers in computing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recognition of toxic corporate cultures &amp; unfair hiring practices are producing change (albeit slowly)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recognition of the dangers of algorithmic bias is leading to new design and testing methodologies</a:t>
            </a:r>
          </a:p>
          <a:p>
            <a:pPr lvl="1"/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9352C-782C-9846-AB86-BC2F56A6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5EB2-9899-0542-966D-4223D718327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230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6EC60964-9466-9D4C-9F6E-9D0EB4994C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Digital Divide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D14928A9-C6A8-0C4E-AFF2-094BD4857B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399"/>
            <a:ext cx="8153400" cy="1321889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access to computers &amp; Internet/Web offers numerous advantages</a:t>
            </a:r>
          </a:p>
          <a:p>
            <a:pPr marL="752475" indent="-330200" eaLnBrk="1" hangingPunct="1">
              <a:buSzPct val="100000"/>
              <a:buFont typeface="Wingdings" pitchFamily="2" charset="2"/>
              <a:buChar char="§"/>
            </a:pPr>
            <a:r>
              <a:rPr lang="en-US" altLang="en-US" sz="1600" dirty="0">
                <a:ea typeface="ＭＳ Ｐゴシック" panose="020B0600070205080204" pitchFamily="34" charset="-128"/>
              </a:rPr>
              <a:t>education, citizenship, employment, …</a:t>
            </a:r>
          </a:p>
          <a:p>
            <a:pPr eaLnBrk="1" hangingPunct="1"/>
            <a:endParaRPr lang="en-US" altLang="en-US" sz="11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a troubling aspect of recent technological developments is that the benefits associated with computers are not shared equally by all</a:t>
            </a:r>
          </a:p>
        </p:txBody>
      </p:sp>
      <p:sp>
        <p:nvSpPr>
          <p:cNvPr id="34819" name="Slide Number Placeholder 5">
            <a:extLst>
              <a:ext uri="{FF2B5EF4-FFF2-40B4-BE49-F238E27FC236}">
                <a16:creationId xmlns:a16="http://schemas.microsoft.com/office/drawing/2014/main" id="{20B4EADC-B015-6848-981A-63FF84C28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B8F8720-89CA-F94A-B08D-54024CAC0834}" type="slidenum">
              <a:rPr lang="en-US" altLang="en-US">
                <a:solidFill>
                  <a:srgbClr val="FF0000"/>
                </a:solidFill>
              </a:rPr>
              <a:pPr/>
              <a:t>2</a:t>
            </a:fld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EBC9D69-C150-B74D-B254-3BF1F7BD4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402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44" descr="Americans with lower incomes have lower levels of technology adoption">
            <a:extLst>
              <a:ext uri="{FF2B5EF4-FFF2-40B4-BE49-F238E27FC236}">
                <a16:creationId xmlns:a16="http://schemas.microsoft.com/office/drawing/2014/main" id="{FBCC9352-DC46-AE49-9573-20C300E02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" b="2075"/>
          <a:stretch>
            <a:fillRect/>
          </a:stretch>
        </p:blipFill>
        <p:spPr bwMode="auto">
          <a:xfrm>
            <a:off x="749216" y="2911086"/>
            <a:ext cx="2417246" cy="37945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E13C3D53-FF17-C545-A803-9B3B8AF64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6209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160" descr="The share of Americans with lower incomes who rely on their smartphones for going online has roughly doubled since 2013">
            <a:extLst>
              <a:ext uri="{FF2B5EF4-FFF2-40B4-BE49-F238E27FC236}">
                <a16:creationId xmlns:a16="http://schemas.microsoft.com/office/drawing/2014/main" id="{A21DB76D-5A65-E143-8DAC-EB97CBC49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" b="1659"/>
          <a:stretch>
            <a:fillRect/>
          </a:stretch>
        </p:blipFill>
        <p:spPr bwMode="auto">
          <a:xfrm>
            <a:off x="3352800" y="2889454"/>
            <a:ext cx="3505200" cy="38161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184B94-BF76-4342-9D2D-BC70CDC4E2F4}"/>
              </a:ext>
            </a:extLst>
          </p:cNvPr>
          <p:cNvSpPr txBox="1"/>
          <p:nvPr/>
        </p:nvSpPr>
        <p:spPr>
          <a:xfrm>
            <a:off x="7010400" y="3429000"/>
            <a:ext cx="1905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dirty="0"/>
              <a:t>lower income Americans are far less likely to be online</a:t>
            </a:r>
          </a:p>
          <a:p>
            <a:endParaRPr lang="en-US" altLang="en-US" sz="1600" dirty="0"/>
          </a:p>
          <a:p>
            <a:r>
              <a:rPr lang="en-US" altLang="en-US" sz="1600" dirty="0"/>
              <a:t>many rely on smartphones for access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53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6EC60964-9466-9D4C-9F6E-9D0EB4994C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The Digital Divide (cont.)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D14928A9-C6A8-0C4E-AFF2-094BD4857B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0" cy="587372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similarly, inequities occur for those with minority ancestry or disabilities</a:t>
            </a:r>
          </a:p>
        </p:txBody>
      </p:sp>
      <p:sp>
        <p:nvSpPr>
          <p:cNvPr id="34819" name="Slide Number Placeholder 5">
            <a:extLst>
              <a:ext uri="{FF2B5EF4-FFF2-40B4-BE49-F238E27FC236}">
                <a16:creationId xmlns:a16="http://schemas.microsoft.com/office/drawing/2014/main" id="{20B4EADC-B015-6848-981A-63FF84C28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B8F8720-89CA-F94A-B08D-54024CAC0834}" type="slidenum">
              <a:rPr lang="en-US" altLang="en-US">
                <a:solidFill>
                  <a:srgbClr val="FF0000"/>
                </a:solidFill>
              </a:rPr>
              <a:pPr/>
              <a:t>3</a:t>
            </a:fld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EBC9D69-C150-B74D-B254-3BF1F7BD4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402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13C3D53-FF17-C545-A803-9B3B8AF64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6209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05E2F51-7018-9840-A03C-76120E938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473" y="516413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66" descr="Chart, bar chart&#10;&#10;Description automatically generated">
            <a:extLst>
              <a:ext uri="{FF2B5EF4-FFF2-40B4-BE49-F238E27FC236}">
                <a16:creationId xmlns:a16="http://schemas.microsoft.com/office/drawing/2014/main" id="{3C759FE5-85B5-434C-B330-D02B6F1A9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" b="2074"/>
          <a:stretch>
            <a:fillRect/>
          </a:stretch>
        </p:blipFill>
        <p:spPr bwMode="auto">
          <a:xfrm>
            <a:off x="1219200" y="2057976"/>
            <a:ext cx="2531099" cy="42085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838F47-5588-4C40-911A-85D4A0958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373" y="2452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5" name="Picture 17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7595A37-0ED6-FB48-8B76-9FDF72BBD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" b="2274"/>
          <a:stretch>
            <a:fillRect/>
          </a:stretch>
        </p:blipFill>
        <p:spPr bwMode="auto">
          <a:xfrm>
            <a:off x="4247221" y="2055348"/>
            <a:ext cx="3670335" cy="42269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679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6EC60964-9466-9D4C-9F6E-9D0EB4994C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Homework Gap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D14928A9-C6A8-0C4E-AFF2-094BD4857B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399"/>
            <a:ext cx="8153400" cy="1325553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the Digital Divide was highlighted during the 2020 COVID-19 pandemic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many schools closed and students were transitioned to online classes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those with home computers and reliable Internet were able to interact via videoconferencing software &amp; complete online assignments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those without were severely disadvantaged</a:t>
            </a:r>
          </a:p>
        </p:txBody>
      </p:sp>
      <p:sp>
        <p:nvSpPr>
          <p:cNvPr id="34819" name="Slide Number Placeholder 5">
            <a:extLst>
              <a:ext uri="{FF2B5EF4-FFF2-40B4-BE49-F238E27FC236}">
                <a16:creationId xmlns:a16="http://schemas.microsoft.com/office/drawing/2014/main" id="{20B4EADC-B015-6848-981A-63FF84C28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B8F8720-89CA-F94A-B08D-54024CAC0834}" type="slidenum">
              <a:rPr lang="en-US" altLang="en-US">
                <a:solidFill>
                  <a:srgbClr val="FF0000"/>
                </a:solidFill>
              </a:rPr>
              <a:pPr/>
              <a:t>4</a:t>
            </a:fld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EBC9D69-C150-B74D-B254-3BF1F7BD4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402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13C3D53-FF17-C545-A803-9B3B8AF64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6209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05E2F51-7018-9840-A03C-76120E938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473" y="516413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838F47-5588-4C40-911A-85D4A0958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373" y="2452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D5B2A9-C7D5-C243-A61C-692022A790B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986" y="2971803"/>
            <a:ext cx="5616027" cy="3695995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7182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194D7-E85E-9343-87A4-D09B4D893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Inequities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3179E-1991-4044-9EA9-44200B907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0180"/>
            <a:ext cx="8229600" cy="1760220"/>
          </a:xfrm>
        </p:spPr>
        <p:txBody>
          <a:bodyPr/>
          <a:lstStyle/>
          <a:p>
            <a:r>
              <a:rPr lang="en-US" sz="1600" dirty="0"/>
              <a:t>in late 1990s, U.S. government prioritized Internet connectivity</a:t>
            </a:r>
          </a:p>
          <a:p>
            <a:pPr marL="579438" indent="-328613">
              <a:buSzPct val="100000"/>
              <a:buFont typeface="Wingdings" pitchFamily="2" charset="2"/>
              <a:buChar char="§"/>
            </a:pPr>
            <a:r>
              <a:rPr lang="en-US" sz="1600" dirty="0"/>
              <a:t>by 2003, nearly all public schools were connected (vs. 35% in 1994)</a:t>
            </a:r>
          </a:p>
          <a:p>
            <a:pPr marL="579438" indent="-328613">
              <a:buSzPct val="100000"/>
              <a:buFont typeface="Wingdings" pitchFamily="2" charset="2"/>
              <a:buChar char="§"/>
            </a:pPr>
            <a:r>
              <a:rPr lang="en-US" sz="1600" dirty="0"/>
              <a:t>most public libraries provide free access to Internet-enabled computers</a:t>
            </a:r>
          </a:p>
          <a:p>
            <a:pPr marL="579438" indent="-328613">
              <a:buSzPct val="100000"/>
              <a:buFont typeface="Wingdings" pitchFamily="2" charset="2"/>
              <a:buChar char="§"/>
            </a:pPr>
            <a:r>
              <a:rPr lang="en-US" sz="1600" dirty="0"/>
              <a:t>programs (e.g., Lifeline, Emergency Broadband Benefit) subsidize cellular and Internet bills for low-income families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4475B-79FD-3D4F-AC37-730FAFA7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5EB2-9899-0542-966D-4223D718327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675C58-4A06-9C47-B682-E34098B4DE27}"/>
              </a:ext>
            </a:extLst>
          </p:cNvPr>
          <p:cNvSpPr txBox="1">
            <a:spLocks/>
          </p:cNvSpPr>
          <p:nvPr/>
        </p:nvSpPr>
        <p:spPr bwMode="auto">
          <a:xfrm>
            <a:off x="457200" y="3463160"/>
            <a:ext cx="8229600" cy="263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600" kern="0" dirty="0"/>
              <a:t>numerous not-for-profit organizations address the Digital Divide</a:t>
            </a:r>
          </a:p>
          <a:p>
            <a:pPr marL="579438" indent="-328613"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1600" i="1" kern="0" dirty="0"/>
              <a:t>National Digital Inclusion Alliance </a:t>
            </a:r>
            <a:r>
              <a:rPr lang="en-US" sz="1600" kern="0" dirty="0"/>
              <a:t>coordinates hundreds of organizations</a:t>
            </a:r>
          </a:p>
          <a:p>
            <a:pPr marL="579438" indent="-328613"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1600" i="1" kern="0" dirty="0" err="1"/>
              <a:t>EveryoneOn</a:t>
            </a:r>
            <a:r>
              <a:rPr lang="en-US" sz="1600" kern="0" dirty="0"/>
              <a:t> connects low-income families with affordable Internet plans and devices</a:t>
            </a:r>
          </a:p>
          <a:p>
            <a:pPr marL="579438" indent="-328613"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1600" i="1" kern="0" dirty="0"/>
              <a:t>Computers for Kids </a:t>
            </a:r>
            <a:r>
              <a:rPr lang="en-US" sz="1600" kern="0" dirty="0"/>
              <a:t>takes old computers, refurbishes them, and donates them to schools and needy kids</a:t>
            </a:r>
          </a:p>
          <a:p>
            <a:pPr marL="579438" indent="-328613"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1600" i="1" kern="0" dirty="0"/>
              <a:t>Boys and Girls Club of America </a:t>
            </a:r>
            <a:r>
              <a:rPr lang="en-US" sz="1600" kern="0" dirty="0"/>
              <a:t>offers educational programs </a:t>
            </a:r>
          </a:p>
          <a:p>
            <a:pPr marL="579438" indent="-328613">
              <a:buSzPct val="100000"/>
              <a:buFont typeface="Wingdings" pitchFamily="2" charset="2"/>
              <a:buChar char="§"/>
            </a:pP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26389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6EC60964-9466-9D4C-9F6E-9D0EB4994C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The Global Divide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D14928A9-C6A8-0C4E-AFF2-094BD4857B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399"/>
            <a:ext cx="8229600" cy="1758703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globally, wealthier countries are more likely to have computers/Internet </a:t>
            </a:r>
          </a:p>
          <a:p>
            <a:pPr eaLnBrk="1" hangingPunct="1"/>
            <a:endParaRPr lang="en-US" altLang="en-US" sz="12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the U.N. and World Economic Forum lead numerous initiatives</a:t>
            </a:r>
          </a:p>
          <a:p>
            <a:pPr marL="752475" lvl="1" indent="-282575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2021 Generation Equality Forum raised $40 billion in new investments</a:t>
            </a:r>
          </a:p>
          <a:p>
            <a:pPr marL="352425" indent="-282575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many private sector initiatives as well</a:t>
            </a:r>
          </a:p>
          <a:p>
            <a:pPr marL="755650" lvl="1" eaLnBrk="1" hangingPunct="1">
              <a:buSzPct val="100000"/>
              <a:buFont typeface="Wingdings" pitchFamily="2" charset="2"/>
              <a:buChar char="§"/>
            </a:pPr>
            <a:r>
              <a:rPr lang="en-US" altLang="en-US" sz="1400" dirty="0">
                <a:ea typeface="ＭＳ Ｐゴシック" panose="020B0600070205080204" pitchFamily="34" charset="-128"/>
              </a:rPr>
              <a:t>One Laptop Per Child has donated more than 3 million low-power laptops</a:t>
            </a:r>
          </a:p>
        </p:txBody>
      </p:sp>
      <p:sp>
        <p:nvSpPr>
          <p:cNvPr id="34819" name="Slide Number Placeholder 5">
            <a:extLst>
              <a:ext uri="{FF2B5EF4-FFF2-40B4-BE49-F238E27FC236}">
                <a16:creationId xmlns:a16="http://schemas.microsoft.com/office/drawing/2014/main" id="{20B4EADC-B015-6848-981A-63FF84C28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B8F8720-89CA-F94A-B08D-54024CAC0834}" type="slidenum">
              <a:rPr lang="en-US" altLang="en-US">
                <a:solidFill>
                  <a:srgbClr val="FF0000"/>
                </a:solidFill>
              </a:rPr>
              <a:pPr/>
              <a:t>6</a:t>
            </a:fld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EBC9D69-C150-B74D-B254-3BF1F7BD4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402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13C3D53-FF17-C545-A803-9B3B8AF64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6209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05E2F51-7018-9840-A03C-76120E938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473" y="516413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838F47-5588-4C40-911A-85D4A0958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373" y="2452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E066C747-C24D-F043-BFCD-901E80DBAA0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110953"/>
            <a:ext cx="5114925" cy="35946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D7F95C-2182-6649-979C-FF8F5ABFECBC}"/>
              </a:ext>
            </a:extLst>
          </p:cNvPr>
          <p:cNvSpPr txBox="1"/>
          <p:nvPr/>
        </p:nvSpPr>
        <p:spPr>
          <a:xfrm>
            <a:off x="6324600" y="390024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2014, 3 countries accounted for half of all Internet traffic</a:t>
            </a:r>
          </a:p>
          <a:p>
            <a:pPr marL="579438" indent="-328613">
              <a:buClr>
                <a:schemeClr val="bg2"/>
              </a:buClr>
              <a:buFont typeface="+mj-lt"/>
              <a:buAutoNum type="arabicPeriod"/>
            </a:pPr>
            <a:r>
              <a:rPr lang="en-US" sz="1600" dirty="0"/>
              <a:t>China (29%)</a:t>
            </a:r>
          </a:p>
          <a:p>
            <a:pPr marL="579438" indent="-328613">
              <a:buClr>
                <a:schemeClr val="bg2"/>
              </a:buClr>
              <a:buFont typeface="+mj-lt"/>
              <a:buAutoNum type="arabicPeriod"/>
            </a:pPr>
            <a:r>
              <a:rPr lang="en-US" sz="1600" dirty="0"/>
              <a:t>U.S. (13%)</a:t>
            </a:r>
          </a:p>
          <a:p>
            <a:pPr marL="579438" indent="-328613">
              <a:buClr>
                <a:schemeClr val="bg2"/>
              </a:buClr>
              <a:buFont typeface="+mj-lt"/>
              <a:buAutoNum type="arabicPeriod"/>
            </a:pPr>
            <a:r>
              <a:rPr lang="en-US" sz="1600" dirty="0"/>
              <a:t>Japan(8%)</a:t>
            </a:r>
          </a:p>
        </p:txBody>
      </p:sp>
    </p:spTree>
    <p:extLst>
      <p:ext uri="{BB962C8B-B14F-4D97-AF65-F5344CB8AC3E}">
        <p14:creationId xmlns:p14="http://schemas.microsoft.com/office/powerpoint/2010/main" val="283663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EB7D8-2906-7B41-B4EA-530DA1E57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 in the Tech Sector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57F29-62EE-914F-B63E-C496AE2BA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5EB2-9899-0542-966D-4223D718327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DC01977-3271-0A4B-A143-2E7637161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399"/>
            <a:ext cx="8305800" cy="358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kern="0" dirty="0">
                <a:ea typeface="ＭＳ Ｐゴシック" panose="020B0600070205080204" pitchFamily="34" charset="-128"/>
              </a:rPr>
              <a:t>tech industry is one of the most dynamic &amp; exciting sectors of the economy </a:t>
            </a:r>
            <a:endParaRPr lang="en-US" altLang="en-US" sz="1200" kern="0" dirty="0">
              <a:ea typeface="ＭＳ Ｐゴシック" panose="020B0600070205080204" pitchFamily="34" charset="-128"/>
            </a:endParaRPr>
          </a:p>
          <a:p>
            <a:pPr marL="755650" lvl="1" eaLnBrk="1" hangingPunct="1">
              <a:buSzPct val="100000"/>
              <a:buFont typeface="Wingdings" pitchFamily="2" charset="2"/>
              <a:buChar char="§"/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no other industry has the same potential for rapidly taking ideas and turning them into devices/applications that change the world</a:t>
            </a:r>
          </a:p>
          <a:p>
            <a:pPr marL="755650" lvl="1" eaLnBrk="1" hangingPunct="1">
              <a:buSzPct val="100000"/>
              <a:buFont typeface="Wingdings" pitchFamily="2" charset="2"/>
              <a:buChar char="§"/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e.g., cell phones &amp; smartphones widely adopted within 10 years</a:t>
            </a:r>
          </a:p>
          <a:p>
            <a:pPr marL="752475" lvl="1" indent="-282575" eaLnBrk="1" hangingPunct="1"/>
            <a:endParaRPr lang="en-US" altLang="en-US" sz="1400" kern="0" dirty="0">
              <a:ea typeface="ＭＳ Ｐゴシック" panose="020B0600070205080204" pitchFamily="34" charset="-128"/>
            </a:endParaRPr>
          </a:p>
          <a:p>
            <a:pPr marL="352425" indent="-282575" eaLnBrk="1" hangingPunct="1"/>
            <a:r>
              <a:rPr lang="en-US" altLang="en-US" sz="1600" kern="0" dirty="0">
                <a:ea typeface="ＭＳ Ｐゴシック" panose="020B0600070205080204" pitchFamily="34" charset="-128"/>
              </a:rPr>
              <a:t>many applications were the brainchild of a single person or small team</a:t>
            </a:r>
          </a:p>
          <a:p>
            <a:pPr marL="755650" lvl="1" eaLnBrk="1" hangingPunct="1">
              <a:buSzPct val="100000"/>
              <a:buFont typeface="Wingdings" pitchFamily="2" charset="2"/>
              <a:buChar char="§"/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Word Wide Web	Tim Berners-Lee, 1990</a:t>
            </a:r>
          </a:p>
          <a:p>
            <a:pPr marL="755650" lvl="1" eaLnBrk="1" hangingPunct="1">
              <a:buSzPct val="100000"/>
              <a:buFont typeface="Wingdings" pitchFamily="2" charset="2"/>
              <a:buChar char="§"/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Mosaic browser	Mark Andreesen &amp; Eric Bina, 1994</a:t>
            </a:r>
          </a:p>
          <a:p>
            <a:pPr marL="755650" lvl="1" eaLnBrk="1" hangingPunct="1">
              <a:buSzPct val="100000"/>
              <a:buFont typeface="Wingdings" pitchFamily="2" charset="2"/>
              <a:buChar char="§"/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Google		Larry Page &amp; Sergey Brin, 1998</a:t>
            </a:r>
          </a:p>
          <a:p>
            <a:pPr marL="755650" lvl="1" eaLnBrk="1" hangingPunct="1">
              <a:buSzPct val="100000"/>
              <a:buFont typeface="Wingdings" pitchFamily="2" charset="2"/>
              <a:buChar char="§"/>
            </a:pPr>
            <a:endParaRPr lang="en-US" altLang="en-US" sz="1400" kern="0" dirty="0">
              <a:ea typeface="ＭＳ Ｐゴシック" panose="020B0600070205080204" pitchFamily="34" charset="-128"/>
            </a:endParaRPr>
          </a:p>
          <a:p>
            <a:pPr marL="755650" lvl="1" eaLnBrk="1" hangingPunct="1">
              <a:buSzPct val="100000"/>
              <a:buFont typeface="Wingdings" pitchFamily="2" charset="2"/>
              <a:buChar char="§"/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Facebook		Mark Zuckerberg, 2004</a:t>
            </a:r>
          </a:p>
          <a:p>
            <a:pPr marL="755650" lvl="1" eaLnBrk="1" hangingPunct="1">
              <a:buSzPct val="100000"/>
              <a:buFont typeface="Wingdings" pitchFamily="2" charset="2"/>
              <a:buChar char="§"/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Twitter		Jack Dorsey, 2006</a:t>
            </a:r>
          </a:p>
          <a:p>
            <a:pPr marL="755650" lvl="1" eaLnBrk="1" hangingPunct="1">
              <a:buSzPct val="100000"/>
              <a:buFont typeface="Wingdings" pitchFamily="2" charset="2"/>
              <a:buChar char="§"/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Instagram		Kevin Systrom &amp; Mike Krieger, 2010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8A0CA0B-A7EF-C946-A332-782E818B0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067299"/>
            <a:ext cx="8305800" cy="10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kern="0" dirty="0">
                <a:ea typeface="ＭＳ Ｐゴシック" panose="020B0600070205080204" pitchFamily="34" charset="-128"/>
              </a:rPr>
              <a:t>all these pioneers/innovators/entrepreneurs are white males</a:t>
            </a:r>
          </a:p>
          <a:p>
            <a:pPr marL="754063" indent="-292100" eaLnBrk="1" hangingPunct="1">
              <a:buSzPct val="100000"/>
              <a:buFont typeface="Wingdings" pitchFamily="2" charset="2"/>
              <a:buChar char="§"/>
            </a:pPr>
            <a:r>
              <a:rPr lang="en-US" altLang="en-US" sz="1600" kern="0" dirty="0">
                <a:ea typeface="ＭＳ Ｐゴシック" panose="020B0600070205080204" pitchFamily="34" charset="-128"/>
              </a:rPr>
              <a:t>women and people of color have been and continue to be underrepresented in the tech industry (especially in leadership)</a:t>
            </a:r>
            <a:endParaRPr lang="en-US" altLang="en-US" sz="1400" kern="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34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EB7D8-2906-7B41-B4EA-530DA1E57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Stories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57F29-62EE-914F-B63E-C496AE2BA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5EB2-9899-0542-966D-4223D718327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DC01977-3271-0A4B-A143-2E7637161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4" y="1393949"/>
            <a:ext cx="6477000" cy="175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kern="0" dirty="0">
                <a:ea typeface="ＭＳ Ｐゴシック" panose="020B0600070205080204" pitchFamily="34" charset="-128"/>
              </a:rPr>
              <a:t>certainly, there have been successful leaders and innovators</a:t>
            </a:r>
            <a:endParaRPr lang="en-US" altLang="en-US" sz="1200" kern="0" dirty="0">
              <a:ea typeface="ＭＳ Ｐゴシック" panose="020B0600070205080204" pitchFamily="34" charset="-128"/>
            </a:endParaRPr>
          </a:p>
          <a:p>
            <a:pPr marL="752475" lvl="1" indent="-282575" eaLnBrk="1" hangingPunct="1"/>
            <a:r>
              <a:rPr lang="en-US" altLang="en-US" sz="1400" kern="0" dirty="0">
                <a:ea typeface="ＭＳ Ｐゴシック" panose="020B0600070205080204" pitchFamily="34" charset="-128"/>
              </a:rPr>
              <a:t>Jerry Lawson (1940-2011): led development of first cartridge-based video game, founded </a:t>
            </a:r>
            <a:r>
              <a:rPr lang="en-US" altLang="en-US" sz="1400" kern="0" dirty="0" err="1">
                <a:ea typeface="ＭＳ Ｐゴシック" panose="020B0600070205080204" pitchFamily="34" charset="-128"/>
              </a:rPr>
              <a:t>VideoSoft</a:t>
            </a:r>
            <a:r>
              <a:rPr lang="en-US" altLang="en-US" sz="1400" kern="0" dirty="0">
                <a:ea typeface="ＭＳ Ｐゴシック" panose="020B0600070205080204" pitchFamily="34" charset="-128"/>
              </a:rPr>
              <a:t> in 1980.</a:t>
            </a:r>
          </a:p>
          <a:p>
            <a:pPr marL="752475" lvl="1" indent="-282575" eaLnBrk="1" hangingPunct="1"/>
            <a:r>
              <a:rPr lang="en-US" altLang="en-US" sz="1400" kern="0" dirty="0">
                <a:ea typeface="ＭＳ Ｐゴシック" panose="020B0600070205080204" pitchFamily="34" charset="-128"/>
              </a:rPr>
              <a:t>Marissa Mayer (1975-): first female engineer at Google, led in development of Google Maps, Google Earth &amp; Street Maps. CEO of Yahoo! from 2012-2017.</a:t>
            </a:r>
          </a:p>
          <a:p>
            <a:pPr marL="752475" lvl="1" indent="-282575" eaLnBrk="1" hangingPunct="1"/>
            <a:r>
              <a:rPr lang="en-US" altLang="en-US" sz="1400" kern="0" dirty="0">
                <a:ea typeface="ＭＳ Ｐゴシック" panose="020B0600070205080204" pitchFamily="34" charset="-128"/>
              </a:rPr>
              <a:t>Luis von </a:t>
            </a:r>
            <a:r>
              <a:rPr lang="en-US" altLang="en-US" sz="1400" kern="0" dirty="0" err="1">
                <a:ea typeface="ＭＳ Ｐゴシック" panose="020B0600070205080204" pitchFamily="34" charset="-128"/>
              </a:rPr>
              <a:t>Ahn</a:t>
            </a:r>
            <a:r>
              <a:rPr lang="en-US" altLang="en-US" sz="1400" kern="0" dirty="0">
                <a:ea typeface="ＭＳ Ｐゴシック" panose="020B0600070205080204" pitchFamily="34" charset="-128"/>
              </a:rPr>
              <a:t> (1979-): founded digital security company reCAPTCHA. Also founder and CEO of </a:t>
            </a:r>
            <a:r>
              <a:rPr lang="en-US" altLang="en-US" sz="1400" kern="0" dirty="0" err="1">
                <a:ea typeface="ＭＳ Ｐゴシック" panose="020B0600070205080204" pitchFamily="34" charset="-128"/>
              </a:rPr>
              <a:t>DuoLingo</a:t>
            </a:r>
            <a:r>
              <a:rPr lang="en-US" altLang="en-US" sz="1400" kern="0" dirty="0">
                <a:ea typeface="ＭＳ Ｐゴシック" panose="020B0600070205080204" pitchFamily="34" charset="-128"/>
              </a:rPr>
              <a:t>.</a:t>
            </a:r>
          </a:p>
          <a:p>
            <a:pPr marL="752475" lvl="1" indent="-282575" eaLnBrk="1" hangingPunct="1"/>
            <a:r>
              <a:rPr lang="en-US" altLang="en-US" sz="1400" kern="0" dirty="0">
                <a:ea typeface="ＭＳ Ｐゴシック" panose="020B0600070205080204" pitchFamily="34" charset="-128"/>
              </a:rPr>
              <a:t>Whitney Wolfe Herd (1989-): founded Bumble, youngest woman to take her company public on NYSE &amp; youngest female self-made billionaire.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443DC16-AE77-024F-81DC-C8F549B9C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40" y="1036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79" descr="A picture containing text, person, person, indoor&#10;&#10;Description automatically generated">
            <a:extLst>
              <a:ext uri="{FF2B5EF4-FFF2-40B4-BE49-F238E27FC236}">
                <a16:creationId xmlns:a16="http://schemas.microsoft.com/office/drawing/2014/main" id="{B69AAF40-F3DA-D543-9744-2774E2154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2262550" cy="158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9A0921FA-0EA4-E44E-A860-C7EFC7BD6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200" y="287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3" name="Picture 189" descr="A person with blonde hair&#10;&#10;Description automatically generated with low confidence">
            <a:extLst>
              <a:ext uri="{FF2B5EF4-FFF2-40B4-BE49-F238E27FC236}">
                <a16:creationId xmlns:a16="http://schemas.microsoft.com/office/drawing/2014/main" id="{564E4B77-802B-8D4A-A32D-A1B951FC0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9" t="13264" r="13100"/>
          <a:stretch>
            <a:fillRect/>
          </a:stretch>
        </p:blipFill>
        <p:spPr bwMode="auto">
          <a:xfrm>
            <a:off x="2946401" y="4506824"/>
            <a:ext cx="1816197" cy="158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758BA3E1-C23F-4540-92D2-A1636F339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5" name="Picture 186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AECA3A1B-D423-2543-AF73-DB9352D1C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4495800"/>
            <a:ext cx="2133601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7EFD8681-2FE6-BD4C-9B03-F3D474F16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1" y="6649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7" name="Picture 2037" descr="A person sitting in a chair&#10;&#10;Description automatically generated with low confidence">
            <a:extLst>
              <a:ext uri="{FF2B5EF4-FFF2-40B4-BE49-F238E27FC236}">
                <a16:creationId xmlns:a16="http://schemas.microsoft.com/office/drawing/2014/main" id="{0BD84ABD-D0F7-8A4C-B048-A6A4FB05C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660" y="4495800"/>
            <a:ext cx="1186540" cy="160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730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4D461-1C6B-BB49-8EB5-AA33E3C9E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9488F-A056-C440-B39B-E54AEFEC7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447799"/>
          </a:xfrm>
        </p:spPr>
        <p:txBody>
          <a:bodyPr/>
          <a:lstStyle/>
          <a:p>
            <a:r>
              <a:rPr lang="en-US" sz="1600" dirty="0"/>
              <a:t>in 2020, women were &gt; 50% of U.S. workforce, but only 26% of tech jobs</a:t>
            </a:r>
          </a:p>
          <a:p>
            <a:pPr lvl="1">
              <a:buSzPct val="100000"/>
            </a:pPr>
            <a:r>
              <a:rPr lang="en-US" sz="1400" dirty="0"/>
              <a:t>only 7% of Fortune 500 CEOs were women</a:t>
            </a:r>
          </a:p>
          <a:p>
            <a:pPr>
              <a:buSzPct val="100000"/>
            </a:pPr>
            <a:r>
              <a:rPr lang="en-US" sz="1600" dirty="0"/>
              <a:t>even greater underrepresentation for minority groups</a:t>
            </a:r>
          </a:p>
          <a:p>
            <a:pPr lvl="1">
              <a:buSzPct val="100000"/>
            </a:pPr>
            <a:r>
              <a:rPr lang="en-US" sz="1400" dirty="0"/>
              <a:t>Hispanic/Latinx Americans: 18% of workforce, 8% of tech jobs</a:t>
            </a:r>
          </a:p>
          <a:p>
            <a:pPr lvl="1">
              <a:buSzPct val="100000"/>
            </a:pPr>
            <a:r>
              <a:rPr lang="en-US" sz="1400" dirty="0"/>
              <a:t>African Americans: 13% of workforce, 5% of tech jobs</a:t>
            </a:r>
          </a:p>
          <a:p>
            <a:pPr>
              <a:buSzPct val="100000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40C29-B277-F640-81F9-952B9CDB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5EB2-9899-0542-966D-4223D718327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0ABB81-4258-FC46-81D9-016F0C9AD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79" y="2928083"/>
            <a:ext cx="7822242" cy="332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15986"/>
      </p:ext>
    </p:extLst>
  </p:cSld>
  <p:clrMapOvr>
    <a:masterClrMapping/>
  </p:clrMapOvr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5293</TotalTime>
  <Words>1150</Words>
  <Application>Microsoft Macintosh PowerPoint</Application>
  <PresentationFormat>On-screen Show (4:3)</PresentationFormat>
  <Paragraphs>126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Lucida Console</vt:lpstr>
      <vt:lpstr>Tw Cen MT Condensed Extra Bold</vt:lpstr>
      <vt:lpstr>Verdana</vt:lpstr>
      <vt:lpstr>Wingdings</vt:lpstr>
      <vt:lpstr>Book3e</vt:lpstr>
      <vt:lpstr>Computer Science: Concepts &amp; Explorations 2nd edition  David Reed, Creighton University </vt:lpstr>
      <vt:lpstr>The Digital Divide</vt:lpstr>
      <vt:lpstr>The Digital Divide (cont.)</vt:lpstr>
      <vt:lpstr>Homework Gap</vt:lpstr>
      <vt:lpstr>Addressing Inequities</vt:lpstr>
      <vt:lpstr>The Global Divide</vt:lpstr>
      <vt:lpstr>Diversity in the Tech Sector</vt:lpstr>
      <vt:lpstr>Success Stories</vt:lpstr>
      <vt:lpstr>Underrepresentation</vt:lpstr>
      <vt:lpstr>Increasing Diversity</vt:lpstr>
      <vt:lpstr>Benefits of Diversity</vt:lpstr>
      <vt:lpstr>Algorithmic bias</vt:lpstr>
      <vt:lpstr>Bridging the Divide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 W</cp:lastModifiedBy>
  <cp:revision>72</cp:revision>
  <cp:lastPrinted>2019-12-02T16:03:06Z</cp:lastPrinted>
  <dcterms:created xsi:type="dcterms:W3CDTF">2010-08-31T16:23:05Z</dcterms:created>
  <dcterms:modified xsi:type="dcterms:W3CDTF">2021-08-09T17:14:59Z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