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1"/>
  </p:notesMasterIdLst>
  <p:sldIdLst>
    <p:sldId id="256" r:id="rId2"/>
    <p:sldId id="299" r:id="rId3"/>
    <p:sldId id="300" r:id="rId4"/>
    <p:sldId id="322" r:id="rId5"/>
    <p:sldId id="302" r:id="rId6"/>
    <p:sldId id="303" r:id="rId7"/>
    <p:sldId id="323" r:id="rId8"/>
    <p:sldId id="312" r:id="rId9"/>
    <p:sldId id="314" r:id="rId10"/>
    <p:sldId id="316" r:id="rId11"/>
    <p:sldId id="324" r:id="rId12"/>
    <p:sldId id="304" r:id="rId13"/>
    <p:sldId id="325" r:id="rId14"/>
    <p:sldId id="326" r:id="rId15"/>
    <p:sldId id="306" r:id="rId16"/>
    <p:sldId id="308" r:id="rId17"/>
    <p:sldId id="317" r:id="rId18"/>
    <p:sldId id="318" r:id="rId19"/>
    <p:sldId id="32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4"/>
    <p:restoredTop sz="94354"/>
  </p:normalViewPr>
  <p:slideViewPr>
    <p:cSldViewPr>
      <p:cViewPr varScale="1">
        <p:scale>
          <a:sx n="116" d="100"/>
          <a:sy n="116" d="100"/>
        </p:scale>
        <p:origin x="15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E858B2-953C-E344-BA4E-BA97D3DAB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4D75151-9E3D-4F43-8618-D91060D010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BB63CE6-19FA-924F-BCAF-529C9B45A5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523B8B2-EDC9-574F-80D9-9860C811AD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3312921-B250-9444-96AC-D15E1C597A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8AD01B8-C70E-AA48-BE9D-92D07AAFD0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69730E-F6C9-1E44-9051-6120D9691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13D7B2A-DAF5-BD4E-A2D1-599AE486F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421A6CF-875E-5D4D-BAB2-56C3E143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C6D7C9A-B7B2-0443-B821-A6F4AC2E0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4A252D-FDBA-6C47-AEC6-9122D2405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27C8B-D14C-5344-A757-88FD76E7C586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2E8260D-DD04-F94C-8560-06F3D10245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523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B976E4-A0AB-C840-8021-B7A94C4E2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4C231-240A-C242-94A5-A932B03CE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7A96F8-7AD4-6A4B-ABEF-9CCEF0123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0278-E066-4744-B9A0-36F659EB2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9E33E-D21F-4049-A636-66FC9694B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4B7E1-1970-9E4E-9592-70B33203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2C0F6A-46F5-4B4B-9D68-EEE97E010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F659-E96D-0D4A-974E-811053CD0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2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EC892B-1085-F94A-A02C-C596CD506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668DF-1B82-2E49-BFC4-59E98EF3D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EE567E-9975-5D45-A24A-764A2F46C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B8E2-99C8-5947-A58B-26D31C616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8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3FACFE-18C9-7641-8522-7C66C5F41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1F2A07D-9D24-9949-833D-8E49424A1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CC31BC3-E92E-B040-9F0A-2442EFAD2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C94-4349-EC4F-80EA-A71346912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36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BD06B-A787-194F-97E2-1A14BB09F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8106F6-75A8-344B-9F57-679CEAB46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7BBCB9-C93D-7148-9004-AB7D24F6E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5EB2-9899-0542-966D-4223D7183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5C111-0B33-7948-B1E1-F6F924239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E125F-185C-054D-946B-C94A7ED971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32EE23-7746-EB49-BFDD-617179140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0978-0A2A-4349-984A-5636B7E5F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4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CD0DA-4FDB-5D4A-A718-7CFFEAB0E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B71B33-E12B-2B4B-AED5-1BB6B3DC5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99A44-7BE8-FE4E-97D9-E6721B310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C10E-D1F0-4340-BE98-8A66C2804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51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88E456-F2CE-7E42-9BDB-15CF65321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B57647-424B-984B-87CF-2806DD698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B45170-2105-4748-89F2-EA844A038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609E-B523-ED4E-A8B5-13E6E4E4C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77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3EA84AB-C5AB-D74B-8B5A-BB2EBBA93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F40B93-8B86-D74E-B20F-253A074D4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614203-F663-5147-8D1E-D3F1E05F9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261-B092-4840-8C9C-5C6490961D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89B39C7-B98F-B340-A76B-19BACC7FE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D1A23D-D054-3C4B-A915-D56690638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A5DC5F-40DD-4F4B-97E9-CABCC8466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3061-6429-0F4E-9B88-866A8B2A7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2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43C3-1614-BE44-AB7E-3C9AE4D54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1B515-054A-2A49-9584-6F634884D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3574E-D085-6C47-80CE-FC95D8262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8A70-16ED-B644-AC71-17AC6290F4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8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8DC5A-CCAE-5F46-9241-C625D6F5F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7CA07B-4FAA-7843-B799-393A47A77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C1C547-0267-A84C-A928-F76FE854A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A57A-A69C-3F47-A5DF-3E85A9591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7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D3FAC2-CBD2-E240-A3EB-025327789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1707C48-9199-054E-A1B2-40F124CE0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00DEC868-EE43-144B-8979-0138041067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3532558-2FDF-8C44-ABF7-D92E3CF21D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AB0FB59-73F8-D247-980C-81DF2FFE9A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A4D7674-1391-AC43-A76A-97F63730B44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09437AB7-60CE-614C-BB6C-2447FEE3E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56F7AA-C9D7-AD4A-B37A-AC8671F785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6FA7FB5-21CF-EE45-B9B9-F1D0CD93547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cdn.statcdn.com/Infographic/images/normal/18538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B6F2B4E-FA5D-234A-B1D2-7A2E4EB4EB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marL="9525" lvl="1" indent="0" algn="ctr" eaLnBrk="1" hangingPunct="1">
              <a:buNone/>
            </a:pPr>
            <a:r>
              <a:rPr lang="en-US" altLang="en-US" sz="2200" dirty="0">
                <a:ea typeface="ＭＳ Ｐゴシック" panose="020B0600070205080204" pitchFamily="34" charset="-128"/>
              </a:rPr>
              <a:t>Impact of Computing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8E5B1-5917-D347-93EF-61D50592B5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7A212CD-DC82-FA4C-AC49-88EBD8345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Negatives: fake news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4537D3B-4C7B-1443-89E5-FFB8834BC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1828796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openness of the Web allows for a diversity of views to be presented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but, not all views are fact-based or unbiased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misinformation or disinformation (intentional misinformation) are widespread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Americans rated online misinformation a major problem (2019)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only 26% were very confident in their ability to recognize fake news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88234CBA-B2B5-AC4B-96B3-B30AB253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ABB68B3-9487-D943-9085-1F2D5FB5CB5D}" type="slidenum">
              <a:rPr lang="en-US" altLang="en-US">
                <a:solidFill>
                  <a:srgbClr val="FF0000"/>
                </a:solidFill>
              </a:rPr>
              <a:pPr/>
              <a:t>10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A625EC-C301-9140-9027-8CA979CC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3003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910" descr="Infographic: Misinformation Viewed as a Major Problem in the U.S. | Statista">
            <a:extLst>
              <a:ext uri="{FF2B5EF4-FFF2-40B4-BE49-F238E27FC236}">
                <a16:creationId xmlns:a16="http://schemas.microsoft.com/office/drawing/2014/main" id="{DCDAA6B3-CA2D-B140-8CC2-8C7D0368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617" y="3075878"/>
            <a:ext cx="4946765" cy="35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2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7A212CD-DC82-FA4C-AC49-88EBD8345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Negatives: info overload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24537D3B-4C7B-1443-89E5-FFB8834BC2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200491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impressive range of information available online can be viewed as a strength, but it is also one of the greatest weaknesses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as of 2019, Web estimated in hundreds of billions of pages (maybe much more)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finding specific info can be hard, even with search engines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since most Internet/Web content lacks editorial review, it is up to the user to evaluate its credibility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88234CBA-B2B5-AC4B-96B3-B30AB253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ABB68B3-9487-D943-9085-1F2D5FB5CB5D}" type="slidenum">
              <a:rPr lang="en-US" altLang="en-US">
                <a:solidFill>
                  <a:srgbClr val="FF0000"/>
                </a:solidFill>
              </a:rPr>
              <a:pPr/>
              <a:t>11</a:t>
            </a:fld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FD05BEE-F74F-A54C-8120-84750AAE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4762" y="3300310"/>
            <a:ext cx="6746875" cy="340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0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C13BDB5-0295-7749-B057-FB3FAE72C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Internet/Web for Communication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7969F83-5B03-4F45-B243-69759A053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204119"/>
          </a:xfrm>
        </p:spPr>
        <p:txBody>
          <a:bodyPr/>
          <a:lstStyle/>
          <a:p>
            <a:pPr marL="9525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users were originally drawn to the Internet by the availability of electronic mail and newsgroups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2021, 4.1 billion active email users worldwide (1.8 billion used Gmail)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319.6 billion email messages were sent/received each day (~50% spam)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FE4F62A4-7D8B-0D4D-851E-FF74A578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33C75EB-1FD3-FA45-B954-EDF898AD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58282"/>
            <a:ext cx="4114800" cy="344408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9525" indent="0" eaLnBrk="1" hangingPunct="1">
              <a:lnSpc>
                <a:spcPct val="90000"/>
              </a:lnSpc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increasingly, the Internet is being used for social networking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in 2021, 97% of Americans own cell phone, 85% own smartphone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23 billion texts sent in 2020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9525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social media sites have grown in popularity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Facebook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YouTube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200" kern="0" dirty="0" err="1">
                <a:ea typeface="ＭＳ Ｐゴシック" panose="020B0600070205080204" pitchFamily="34" charset="-128"/>
              </a:rPr>
              <a:t>Whatsapp</a:t>
            </a: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WeChat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Instagram</a:t>
            </a:r>
            <a:endParaRPr lang="en-US" altLang="en-US" sz="1800" kern="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E931F-2787-3445-A5D7-FFC07F85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B8FF21F6-39FD-A643-9FBE-BDA4E28661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789237"/>
            <a:ext cx="4419600" cy="32305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6CAC-2C65-BC4A-B332-4AD08EE1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Negatives: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6233-649B-674C-BA86-D27750F0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600199"/>
          </a:xfrm>
        </p:spPr>
        <p:txBody>
          <a:bodyPr/>
          <a:lstStyle/>
          <a:p>
            <a:r>
              <a:rPr lang="en-US" sz="1600" dirty="0"/>
              <a:t>studies have shown social media can be physically &amp; emotionally addictive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r>
              <a:rPr lang="en-US" sz="1600" dirty="0"/>
              <a:t>in 2018, average adult spent 6 hours/day on connected devices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r>
              <a:rPr lang="en-US" sz="1600" dirty="0"/>
              <a:t>assuming 7 hours of sleep, that's 35% of waking day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9525" indent="0">
              <a:buSzPct val="100000"/>
            </a:pPr>
            <a:r>
              <a:rPr lang="en-US" sz="1600" i="1" dirty="0"/>
              <a:t>nomophobia</a:t>
            </a:r>
            <a:r>
              <a:rPr lang="en-US" sz="1600" dirty="0"/>
              <a:t>: fear of being detached from mobile phone connectivity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12F88-7B74-6947-83C3-6CA81A31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6959C29-085B-8A4B-A0A6-197B0DC283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297" y="3253105"/>
            <a:ext cx="4891405" cy="3452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25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94CE-8EDE-5845-9463-5AF5F390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Negatives: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8788-E80E-5742-B0E2-03623F8BA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199"/>
          </a:xfrm>
        </p:spPr>
        <p:txBody>
          <a:bodyPr/>
          <a:lstStyle/>
          <a:p>
            <a:r>
              <a:rPr lang="en-US" sz="1600" dirty="0"/>
              <a:t>preteen &amp; teen use of social media has led to bullying via text &amp; social media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r>
              <a:rPr lang="en-US" sz="1600" dirty="0"/>
              <a:t>annual survey in U.K. identifies negative consequences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r>
              <a:rPr lang="en-US" sz="1600" dirty="0"/>
              <a:t>suicide rate for teen girls in U.S. increased 65% from 2010-2015, coinciding with rise in smartphone social media use</a:t>
            </a:r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573088" indent="-341313">
              <a:buSzPct val="100000"/>
              <a:buFont typeface="Wingdings" pitchFamily="2" charset="2"/>
              <a:buChar char="§"/>
            </a:pPr>
            <a:endParaRPr lang="en-US" sz="1600" dirty="0"/>
          </a:p>
          <a:p>
            <a:pPr marL="9525" indent="0">
              <a:buSzPct val="100000"/>
            </a:pPr>
            <a:r>
              <a:rPr lang="en-US" sz="1600" dirty="0"/>
              <a:t>also, texting while driving is 6x more dangerous than drunk driving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9A1C-1902-7042-9814-3BAC8788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DDEF5B52-EB02-064A-BEC4-267F73AC3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6425" y="2133600"/>
            <a:ext cx="5391150" cy="2064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07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37F79C6B-1CBA-D448-BA3A-441C619D7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Internet/Web for Commerce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FD2DF66-37B4-2F4B-9D67-12BA990C6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48600" cy="45720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another popular function of the Web is to facilitate </a:t>
            </a:r>
            <a:r>
              <a:rPr lang="en-US" altLang="en-US" sz="1600" i="1">
                <a:ea typeface="ＭＳ Ｐゴシック" panose="020B0600070205080204" pitchFamily="34" charset="-128"/>
              </a:rPr>
              <a:t>electronic commerce</a:t>
            </a:r>
            <a:r>
              <a:rPr lang="en-US" altLang="en-US" sz="1600">
                <a:ea typeface="ＭＳ Ｐゴシック" panose="020B0600070205080204" pitchFamily="34" charset="-128"/>
              </a:rPr>
              <a:t>, or </a:t>
            </a:r>
            <a:r>
              <a:rPr lang="en-US" altLang="en-US" sz="1600" i="1">
                <a:ea typeface="ＭＳ Ｐゴシック" panose="020B0600070205080204" pitchFamily="34" charset="-128"/>
              </a:rPr>
              <a:t>e-commerce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businesses have recognized the Web’s potential as an advertising medium, and as a tool for reaching new customers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some business sites are information-based (providing background on the company or product descriptions)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other business sites are transaction-based (allowing customers to purchase products or services directly)</a:t>
            </a: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online shopping has numerous advantages for the consumer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you can make purchases from your home at any time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it is easy to comparison shop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many online retailers, such as Amazon.com, allow consumers to research products as well as purchase them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9C9D6-E731-3B46-958C-ACBBCC6F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BEFBD5D-FBFC-B541-A936-2BA28171D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Internet/Web for Commerce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A82BAEB6-0007-EB4E-B83A-C0DAD3181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4419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15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1638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total online sales in 2020: $861 billion</a:t>
            </a:r>
          </a:p>
          <a:p>
            <a:pPr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000" dirty="0"/>
          </a:p>
          <a:p>
            <a:pPr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some of the most successful sites are online offshoots of traditional retailers</a:t>
            </a:r>
          </a:p>
          <a:p>
            <a:pPr lvl="1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Walmart, Best Buy, PetSmart</a:t>
            </a:r>
          </a:p>
          <a:p>
            <a:pPr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000" dirty="0"/>
          </a:p>
          <a:p>
            <a:pPr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Amazon is by far the dominant force</a:t>
            </a:r>
          </a:p>
          <a:p>
            <a:pPr lvl="1" eaLnBrk="1" hangingPunct="1"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more than 1/3 of ecommerce sector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1AAEE-29EA-6144-991D-5CCE21D5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FEF01-57B9-8947-A217-091A32A9CF5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886" y="1219200"/>
            <a:ext cx="3867772" cy="32004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20A2488-95CF-F744-81AC-FBB0651E0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678362"/>
            <a:ext cx="8305800" cy="2027238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Web has provided a new advertising channel for businesses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1400" dirty="0"/>
              <a:t>e-commerce sites charge fees for hosting advertising banners on Web pages</a:t>
            </a:r>
          </a:p>
          <a:p>
            <a:pPr lvl="2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banner ads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are clickable images that promote a company’s product or service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users who click on the ad are directed to the company’s Web site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Web’s structure allows for a direct connection between ads and related purchasing interfaces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ADE5CDAB-EA30-F549-ACAD-19743166C7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4876800" cy="44958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when using credit cards or shopping online, consumers sacrifice privacy for the sake of convenience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companies maintain records of consumer purchases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private details can be inferred from shopping patterns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companies often sell customer profiles to marketing firms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3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Web users can limit exploitation by interacting only with reputable online businesses with privacy policies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1400" dirty="0">
                <a:ea typeface="ＭＳ Ｐゴシック" panose="020B0600070205080204" pitchFamily="34" charset="-128"/>
              </a:rPr>
              <a:t>such policies will explain what information is collected by the business and how that information is to be used (and shared)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5B9EFFD3-8335-F64F-80A8-F9FC017C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C5A54B7-6CEB-9644-8A5C-45D1D34D0D0A}" type="slidenum">
              <a:rPr lang="en-US" altLang="en-US">
                <a:solidFill>
                  <a:srgbClr val="FF0000"/>
                </a:solidFill>
              </a:rPr>
              <a:pPr/>
              <a:t>17</a:t>
            </a:fld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7E312-AB26-F549-A37A-AE95E6B1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Negatives: privacy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300D99-F0E9-B94E-B064-2AF450A918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390" y="1075690"/>
            <a:ext cx="2968625" cy="3081020"/>
          </a:xfrm>
          <a:prstGeom prst="rect">
            <a:avLst/>
          </a:prstGeo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9BDC180-319C-D34D-9670-3FD6C2587E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856990"/>
            <a:ext cx="2964815" cy="30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2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C5EDBA9E-FA5D-EF48-ACB5-D8D92071D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Negatives: security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C193914-D3B5-524F-828D-39025964E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email also raises privacy concerns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email messages travel through numerous routers, and each router represents a security risk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when a message is received it is commonly stored in a file on the recipient’s computer – there is a danger that unauthorized users might get access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few laws apply directly to electronic privacy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courts overwhelmingly favor employers over employees in privacy suits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unless explicitly stated, it is generally accepted that employers may access any content on company-owned machines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increasing occurrences of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phishing </a:t>
            </a:r>
            <a:r>
              <a:rPr lang="en-US" altLang="en-US" sz="1600" dirty="0">
                <a:ea typeface="ＭＳ Ｐゴシック" panose="020B0600070205080204" pitchFamily="34" charset="-128"/>
              </a:rPr>
              <a:t>attacks, in which people are fooled into surrendering sensitive information via email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privacy is closely linked with security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with online transactions, credit card numbers or other personal information can be intercepted and subsequently result in identity theft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encryption methods are commonly used to secure information transmissions, but online fraud is still a continuing problem</a:t>
            </a: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30C3AEE5-CC97-3D43-8865-70B35E4E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62BD49C-9459-284A-A32F-EDD6141E6176}" type="slidenum">
              <a:rPr lang="en-US" altLang="en-US">
                <a:solidFill>
                  <a:srgbClr val="FF0000"/>
                </a:solidFill>
              </a:rPr>
              <a:pPr/>
              <a:t>18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2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CD459FB7-4A61-044B-A4D8-A64FEC6C4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 conclusion…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91C24849-EC21-2F48-8327-4F1864FE8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z="1800" i="1" dirty="0">
                <a:solidFill>
                  <a:schemeClr val="bg2"/>
                </a:solidFill>
              </a:rPr>
              <a:t>"Technology is, of course, a double edged sword. Fire can cook our food but also burn us</a:t>
            </a:r>
            <a:r>
              <a:rPr lang="en-US" sz="1800" dirty="0">
                <a:solidFill>
                  <a:schemeClr val="bg2"/>
                </a:solidFill>
              </a:rPr>
              <a:t>." –  Jason Silva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overall, changes brought about by computers have been extremely positive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there is no going back, computers are integrated into our lives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not all change is good, so you need to be informed and diligent about the choices you make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social media allows people to connect over distances, but also can lead to physical isolation and cyber-bullying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facial recognition can add security to banking, but can invade privacy and be discriminatory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hopefully, this book has helped you better understand computer technology and its applications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will enable you to make informed choices about how you adopt technology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62E5B0AA-D63E-C04B-968A-89FC6555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5703576-79E8-804E-92E4-F2B82F1599C5}" type="slidenum">
              <a:rPr lang="en-US" altLang="en-US">
                <a:solidFill>
                  <a:srgbClr val="FF0000"/>
                </a:solidFill>
              </a:rPr>
              <a:pPr/>
              <a:t>19</a:t>
            </a:fld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DB15F0FC-CC63-7447-BA5D-2473C7E78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</p:spTree>
    <p:extLst>
      <p:ext uri="{BB962C8B-B14F-4D97-AF65-F5344CB8AC3E}">
        <p14:creationId xmlns:p14="http://schemas.microsoft.com/office/powerpoint/2010/main" val="192616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99C5EC8-D7B7-734C-B6C7-6487B0A53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7318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Most impactful inventions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349D532-932A-5044-A52C-8E579CC42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z="1600">
                <a:ea typeface="ＭＳ Ｐゴシック" panose="020B0600070205080204" pitchFamily="34" charset="-128"/>
              </a:rPr>
              <a:t>science writer Daniel Stone ranked the 10 most important/impactful inventions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do you agree with his list?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9643B8CE-34D8-4A45-BA76-6E21CABEA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8C250B3F-CB97-6341-94D1-306DADFCC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5063481"/>
            <a:ext cx="7315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 i="1"/>
              <a:t>(Daniel Stone. “The 10 Inventions that Changed the World.” National Geographic Magazine, June 2017.)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C68253FC-CB7A-E141-A62D-1C8CA2AD8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225" y="2216227"/>
            <a:ext cx="3765550" cy="274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74BDC-8A7F-1F49-A4CE-0950D7A5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7C7F40-12B6-BC48-9480-B68CD6CA0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more than any other invention, computer technology is still evolving, which means that it continues to impact society in new ways</a:t>
            </a:r>
          </a:p>
          <a:p>
            <a:pPr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DF1751B-3AF9-EB40-A432-D251D7682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7318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Impact on Money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64AAE5B-2910-774F-A205-938A87BC4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400800" cy="3424426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40+ years ago, the U.S. was a cash-based society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2 tech developments changed that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cheap, portable devices for processing credit card transactions</a:t>
            </a:r>
          </a:p>
          <a:p>
            <a:pPr lvl="1" eaLnBrk="1" hangingPunct="1">
              <a:buFont typeface="+mj-lt"/>
              <a:buAutoNum type="arabicPeriod"/>
            </a:pPr>
            <a:r>
              <a:rPr lang="en-US" altLang="en-US" sz="1400" dirty="0">
                <a:ea typeface="ＭＳ Ｐゴシック" panose="020B0600070205080204" pitchFamily="34" charset="-128"/>
              </a:rPr>
              <a:t>expansion of the Internet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banks could treat money as numbers in a file</a:t>
            </a:r>
          </a:p>
          <a:p>
            <a:pPr lvl="2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led to expansion of ATMs, debit cards, online banking</a:t>
            </a:r>
          </a:p>
          <a:p>
            <a:pPr lvl="2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Americans now live virtually cash-free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200" dirty="0">
                <a:ea typeface="ＭＳ Ｐゴシック" panose="020B0600070205080204" pitchFamily="34" charset="-128"/>
              </a:rPr>
              <a:t>in 2019, 39 billion credit card transactions, 10 billion ATM transactions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200" dirty="0">
                <a:ea typeface="ＭＳ Ｐゴシック" panose="020B0600070205080204" pitchFamily="34" charset="-128"/>
              </a:rPr>
              <a:t>in 2020, most individuals carried less than $40</a:t>
            </a: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EDC8ED78-204D-874E-B417-82367CD4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2226"/>
            <a:ext cx="5965190" cy="138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cryptocurrencies like Bitcoin are growing in popularity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/>
              <a:t>market-based, not backed by government or bank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/>
              <a:t>offers complete anonymity, potentially tax free</a:t>
            </a:r>
          </a:p>
          <a:p>
            <a:pPr lvl="1" eaLnBrk="1" hangingPunct="1">
              <a:buSzPct val="100000"/>
              <a:buFont typeface="Wingdings" pitchFamily="2" charset="2"/>
              <a:buChar char="§"/>
            </a:pPr>
            <a:r>
              <a:rPr lang="en-US" altLang="en-US" sz="1400" dirty="0"/>
              <a:t>very volatile, not clear if will be widely accepted</a:t>
            </a:r>
          </a:p>
          <a:p>
            <a:pPr lvl="1" eaLnBrk="1" hangingPunct="1"/>
            <a:endParaRPr lang="en-US" altLang="en-US" sz="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F3C6E-3491-E741-826A-85532269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8" name="Picture 7" descr="A hand holding a remote control&#10;&#10;Description automatically generated">
            <a:extLst>
              <a:ext uri="{FF2B5EF4-FFF2-40B4-BE49-F238E27FC236}">
                <a16:creationId xmlns:a16="http://schemas.microsoft.com/office/drawing/2014/main" id="{55C91A41-B1C7-F448-A963-B3CE6C8482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246" y="2542803"/>
            <a:ext cx="1757363" cy="1495797"/>
          </a:xfrm>
          <a:prstGeom prst="rect">
            <a:avLst/>
          </a:pr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46F950A7-8297-4247-90FD-1D68EB0DF8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0246" y="1371600"/>
            <a:ext cx="1757364" cy="11428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F07B03-BB46-3B40-9380-882CC3664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0247" y="4493880"/>
            <a:ext cx="1757363" cy="17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DF1751B-3AF9-EB40-A432-D251D7682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7318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Negatives: debt &amp; security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64AAE5B-2910-774F-A205-938A87BC44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convenience of ATMs, debit/credit cards has led to a debt crisis for many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avg. credit card interest rate: 16%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by comparison: 30-year mortgage (2.8%), 5-year CD (0.31%)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2021 credit card debt in U.S. totaled $807 billion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avg. household credit-card debt: $6,270</a:t>
            </a:r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EDC8ED78-204D-874E-B417-82367CD4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55" y="3242905"/>
            <a:ext cx="8229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electronic money meant fewer muggings, but introduced identity theft &amp; fraud</a:t>
            </a:r>
            <a:endParaRPr lang="en-US" altLang="en-US" sz="700" dirty="0"/>
          </a:p>
          <a:p>
            <a:pPr lvl="1" eaLnBrk="1" hangingPunct="1"/>
            <a:r>
              <a:rPr lang="en-US" altLang="en-US" sz="1400" dirty="0"/>
              <a:t>nearly half of Americans experienced in 2020, total loss of $712 billion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F3C6E-3491-E741-826A-85532269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97D682-276A-A94D-B7AF-711EED90EF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3974743"/>
            <a:ext cx="5943600" cy="26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5704E0E-318C-3049-868D-03DFF21A7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Computers in Everyday Tasks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27046CD-7585-F546-B16D-CC1B540EAD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ea typeface="ＭＳ Ｐゴシック" panose="020B0600070205080204" pitchFamily="34" charset="-128"/>
              </a:rPr>
              <a:t>modern life also depends on thousands of less obvious, hidden computer applications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i="1">
                <a:ea typeface="ＭＳ Ｐゴシック" panose="020B0600070205080204" pitchFamily="34" charset="-128"/>
              </a:rPr>
              <a:t>embedded processors are </a:t>
            </a:r>
            <a:r>
              <a:rPr lang="en-US" altLang="en-US" sz="1600">
                <a:ea typeface="ＭＳ Ｐゴシック" panose="020B0600070205080204" pitchFamily="34" charset="-128"/>
              </a:rPr>
              <a:t>computer chips that are built into appliances and machinery to control their workings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they account for more than 98% of all computer processors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modern homes contain hundreds of embedded processors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>
                <a:ea typeface="ＭＳ Ｐゴシック" panose="020B0600070205080204" pitchFamily="34" charset="-128"/>
              </a:rPr>
              <a:t>in ovens, television remote controls, cordless phones, automatic thermostats, …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00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ea typeface="ＭＳ Ｐゴシック" panose="020B0600070205080204" pitchFamily="34" charset="-128"/>
              </a:rPr>
              <a:t>automobiles employ embedded processors to control a wide variety of components</a:t>
            </a:r>
          </a:p>
        </p:txBody>
      </p:sp>
      <p:pic>
        <p:nvPicPr>
          <p:cNvPr id="19460" name="Picture 1">
            <a:extLst>
              <a:ext uri="{FF2B5EF4-FFF2-40B4-BE49-F238E27FC236}">
                <a16:creationId xmlns:a16="http://schemas.microsoft.com/office/drawing/2014/main" id="{092082CB-1E5A-4549-84D4-15451EA6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001946"/>
            <a:ext cx="5727700" cy="253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EFE4D-0C24-6642-B404-7BB4DBAE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B63CD44-9C94-3246-B318-B4A4A118D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Computers in Everyday Tasks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77DE8B2-25E4-C245-B8A9-965BA3A3A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4038600" cy="5029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society has also been affected by the availability of personal computers and easy-to-use software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software can enable people to accomplish tasks previously reserved for highly trained professionals, e.g.,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word processing and desktop publishing software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video editing software</a:t>
            </a:r>
          </a:p>
          <a:p>
            <a:pPr lvl="2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tax preparation software</a:t>
            </a:r>
          </a:p>
          <a:p>
            <a:pPr lvl="2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smart phones and hand-held computers have driven the development of mobile apps</a:t>
            </a:r>
          </a:p>
          <a:p>
            <a:pPr lvl="1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in June 2021, Apple's App Store listed 2.2 million apps, Google's Play Store listed 3.4 million apps</a:t>
            </a:r>
          </a:p>
          <a:p>
            <a:pPr lvl="1" eaLnBrk="1" hangingPunct="1"/>
            <a:r>
              <a:rPr lang="en-US" altLang="en-US" sz="1200" dirty="0">
                <a:ea typeface="ＭＳ Ｐゴシック" panose="020B0600070205080204" pitchFamily="34" charset="-128"/>
              </a:rPr>
              <a:t>Amazon's Kindle &amp; Sony's Reader enable downloading and reading electronic books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DC5FAF63-7249-334E-95B3-614E5319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" r="-1318"/>
          <a:stretch>
            <a:fillRect/>
          </a:stretch>
        </p:blipFill>
        <p:spPr bwMode="auto">
          <a:xfrm>
            <a:off x="4953000" y="15240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D437D-CD7A-F24F-A1DB-633E22A4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9FE9-3D07-0549-A0FF-D41EBA2F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Negatives: overreliance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DC313-3C61-634B-B17E-2293DAA1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as society becomes dependent on complex, computer-based products and services, the effects of errors or system failures become far-reaching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computer-system bugs can produce dire consequences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from 1985-1987, 4 cancer patients died from radiation overdoses due to a single coding error in medical equipment software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1991, 28 soldiers were killed by a Scud missile because a software error(involving number roundoff) caused the Patriot missile to miss its target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1999, NASA’s Mars Climate Orbiter went off course and was destroyed in the Martian atmosphere (the problem was due to software inconsistencies which used different measurement conversions, e.g., English vs. Metric)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2010, Toyota recalled more than 400,000 hybrid due to faulty anti-lock brake software (estimated cost exceeds $6 billion)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in 2012, Knight Capital group lost $461 million in 30 minutes due to a bug in their online trading software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from 2016-2019, self-driving cars have caused 6 fatalities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to avoid errors, various software design and testing methodologies are used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however, as the size and complexity of the software grows, design and testing become exponentially more difficult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Windows 2000 – 35 million lines of code, 63,000 known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13E45-0372-A64C-B4DC-8B755D19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32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FF8D98D-0015-0246-8BC4-DC683BA6F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Internet/Web for Information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57C10B8-8669-5D47-867D-361A570401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03938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many users utilize the Internet/Web as an information source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online resources are quickly replacing (or complementing) traditional sources of information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Web sites can be updated 24 hours/day, can report on breaking stories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text can be integrated with other types of media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the immediacy of online delivery system is especially appealing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independent media organizations have utilized the Web to present stories and opinions that might not otherwise reach a mainstream audience</a:t>
            </a: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order to compete, many newspapers/magazines now offer online services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88C8157E-5B57-BA43-8747-F7B87EF64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DB7A7D-CEDE-1441-AAFF-88D76AF8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7A164-4BB4-AD4B-A5F6-5E5F494E4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83" y="4481171"/>
            <a:ext cx="4118634" cy="2162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069D4E1-791D-DF48-8710-8D84F1518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Internet/Web for Information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3A8EBE0-C8CD-8F4B-946D-AD73283D1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1524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majority of Web pages are unique resources created by individuals and private organizations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you can find Web content on virtually any topic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to help navigate the vast sea of information,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search engines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automatically catalog Web pages and allow users to search for data by topic or keywords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DAA860F5-6535-4E4E-9015-4E3EB305B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52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1600" i="1"/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B6CC496E-F584-F247-9353-C88C5D06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888" y="2873375"/>
            <a:ext cx="40608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CAE3A4-E3AF-124D-A87A-955E42BB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6365</TotalTime>
  <Words>1751</Words>
  <Application>Microsoft Macintosh PowerPoint</Application>
  <PresentationFormat>On-screen Show (4:3)</PresentationFormat>
  <Paragraphs>206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Most impactful inventions</vt:lpstr>
      <vt:lpstr>Impact on Money</vt:lpstr>
      <vt:lpstr>Negatives: debt &amp; security</vt:lpstr>
      <vt:lpstr>Computers in Everyday Tasks</vt:lpstr>
      <vt:lpstr>Computers in Everyday Tasks</vt:lpstr>
      <vt:lpstr>Negatives: overreliance</vt:lpstr>
      <vt:lpstr>Internet/Web for Information</vt:lpstr>
      <vt:lpstr>Internet/Web for Information</vt:lpstr>
      <vt:lpstr>Negatives: fake news</vt:lpstr>
      <vt:lpstr>Negatives: info overload</vt:lpstr>
      <vt:lpstr>Internet/Web for Communication</vt:lpstr>
      <vt:lpstr>Negatives: addiction</vt:lpstr>
      <vt:lpstr>Negatives: cyberbullying</vt:lpstr>
      <vt:lpstr>Internet/Web for Commerce</vt:lpstr>
      <vt:lpstr>Internet/Web for Commerce</vt:lpstr>
      <vt:lpstr>Negatives: privacy</vt:lpstr>
      <vt:lpstr>Negatives: security</vt:lpstr>
      <vt:lpstr>In conclusion…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83</cp:revision>
  <cp:lastPrinted>2019-12-02T16:03:06Z</cp:lastPrinted>
  <dcterms:created xsi:type="dcterms:W3CDTF">2010-08-31T16:23:05Z</dcterms:created>
  <dcterms:modified xsi:type="dcterms:W3CDTF">2021-11-26T17:34:54Z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