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323" r:id="rId3"/>
    <p:sldId id="324" r:id="rId4"/>
    <p:sldId id="325" r:id="rId5"/>
    <p:sldId id="301" r:id="rId6"/>
    <p:sldId id="326" r:id="rId7"/>
    <p:sldId id="327" r:id="rId8"/>
    <p:sldId id="328" r:id="rId9"/>
    <p:sldId id="305" r:id="rId10"/>
    <p:sldId id="337" r:id="rId11"/>
    <p:sldId id="307" r:id="rId12"/>
    <p:sldId id="330" r:id="rId13"/>
    <p:sldId id="331" r:id="rId14"/>
    <p:sldId id="332" r:id="rId15"/>
    <p:sldId id="313" r:id="rId16"/>
    <p:sldId id="333" r:id="rId17"/>
    <p:sldId id="335" r:id="rId18"/>
    <p:sldId id="33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03"/>
    <p:restoredTop sz="94422"/>
  </p:normalViewPr>
  <p:slideViewPr>
    <p:cSldViewPr>
      <p:cViewPr varScale="1">
        <p:scale>
          <a:sx n="116" d="100"/>
          <a:sy n="116" d="100"/>
        </p:scale>
        <p:origin x="1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E858B2-953C-E344-BA4E-BA97D3DABA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4D75151-9E3D-4F43-8618-D91060D010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BB63CE6-19FA-924F-BCAF-529C9B45A5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523B8B2-EDC9-574F-80D9-9860C811AD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3312921-B250-9444-96AC-D15E1C597A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8AD01B8-C70E-AA48-BE9D-92D07AAFD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69730E-F6C9-1E44-9051-6120D969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13D7B2A-DAF5-BD4E-A2D1-599AE486F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421A6CF-875E-5D4D-BAB2-56C3E143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C6D7C9A-B7B2-0443-B821-A6F4AC2E0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4A252D-FDBA-6C47-AEC6-9122D2405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5330D3-0E54-E84C-8188-DBE2AB44EA81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646BC98-60AB-9F4C-BB10-F82E7A642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523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976E4-A0AB-C840-8021-B7A94C4E2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4C231-240A-C242-94A5-A932B03CE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A96F8-7AD4-6A4B-ABEF-9CCEF0123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0278-E066-4744-B9A0-36F659EB2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9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89E33E-D21F-4049-A636-66FC9694B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4B7E1-1970-9E4E-9592-70B332039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C0F6A-46F5-4B4B-9D68-EEE97E010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F659-E96D-0D4A-974E-811053CD0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2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C892B-1085-F94A-A02C-C596CD506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668DF-1B82-2E49-BFC4-59E98EF3D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E567E-9975-5D45-A24A-764A2F46C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B8E2-99C8-5947-A58B-26D31C616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8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3FACFE-18C9-7641-8522-7C66C5F41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F2A07D-9D24-9949-833D-8E49424A1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CC31BC3-E92E-B040-9F0A-2442EFAD2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FC94-4349-EC4F-80EA-A71346912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6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BD06B-A787-194F-97E2-1A14BB09F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8106F6-75A8-344B-9F57-679CEAB46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7BBCB9-C93D-7148-9004-AB7D24F6E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5EB2-9899-0542-966D-4223D7183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12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5C111-0B33-7948-B1E1-F6F924239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E125F-185C-054D-946B-C94A7ED97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2EE23-7746-EB49-BFDD-617179140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0978-0A2A-4349-984A-5636B7E5F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CD0DA-4FDB-5D4A-A718-7CFFEAB0E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71B33-E12B-2B4B-AED5-1BB6B3DC5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99A44-7BE8-FE4E-97D9-E6721B310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C10E-D1F0-4340-BE98-8A66C2804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51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88E456-F2CE-7E42-9BDB-15CF65321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B57647-424B-984B-87CF-2806DD698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B45170-2105-4748-89F2-EA844A038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609E-B523-ED4E-A8B5-13E6E4E4C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EA84AB-C5AB-D74B-8B5A-BB2EBBA93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F40B93-8B86-D74E-B20F-253A074D4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614203-F663-5147-8D1E-D3F1E05F9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1261-B092-4840-8C9C-5C6490961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9B39C7-B98F-B340-A76B-19BACC7FE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D1A23D-D054-3C4B-A915-D56690638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A5DC5F-40DD-4F4B-97E9-CABCC8466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3061-6429-0F4E-9B88-866A8B2A7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62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543C3-1614-BE44-AB7E-3C9AE4D54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1B515-054A-2A49-9584-6F634884D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3574E-D085-6C47-80CE-FC95D8262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8A70-16ED-B644-AC71-17AC6290F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8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8DC5A-CCAE-5F46-9241-C625D6F5F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CA07B-4FAA-7843-B799-393A47A77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1C547-0267-A84C-A928-F76FE854A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A57A-A69C-3F47-A5DF-3E85A9591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D3FAC2-CBD2-E240-A3EB-025327789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707C48-9199-054E-A1B2-40F124CE0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0DEC868-EE43-144B-8979-0138041067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3532558-2FDF-8C44-ABF7-D92E3CF21D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AB0FB59-73F8-D247-980C-81DF2FFE9A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4D7674-1391-AC43-A76A-97F63730B44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09437AB7-60CE-614C-BB6C-2447FEE3E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B5BA76-17B1-C94A-800F-A0A2179EDCF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C40952-BBDD-1441-8B51-DC5C5C0602A8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5/50/Clean_room.jpg/773px-Clean_room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upload.wikimedia.org/wikipedia/commons/5/5c/Microchip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2/21/Transistorer_%28cropped%29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B6F2B4E-FA5D-234A-B1D2-7A2E4EB4EB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Inside the Computer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A5E782-DC19-1949-B537-870F8C215B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8A48D92-52A5-AF49-801B-9977E40A2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Gates and Binary Logic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5077A4-0707-4F41-9B2C-3B49F2F8AF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93838"/>
            <a:ext cx="8229600" cy="457200"/>
          </a:xfrm>
        </p:spPr>
        <p:txBody>
          <a:bodyPr/>
          <a:lstStyle/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OR gate – produces voltage on its output wire if either input wire carries voltage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1B29F569-0504-A04F-8F64-EF1057A5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2A97E86-5B15-2A40-8DFE-FAFAB2355D9F}" type="slidenum">
              <a:rPr lang="en-US" altLang="en-US" sz="1400">
                <a:solidFill>
                  <a:srgbClr val="FF0000"/>
                </a:solidFill>
              </a:rPr>
              <a:pPr/>
              <a:t>10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D32FD-7289-1E41-80BB-2BD351AF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775" y="1927225"/>
            <a:ext cx="5632450" cy="3330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B2444B-844E-ED4A-9745-4C0B20FA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350" y="5334000"/>
            <a:ext cx="5439300" cy="11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6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0C6A0DF-1479-834C-B2EF-DEEA50E93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Gates to Circuits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F08AA81-4D2E-334B-816B-D253FD92B2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254835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basic logic gates can be combined to build more advanced circuitry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example: adding two binary numbers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although binary addition is relatively straightforward, designing a circuit for adding binary numbers is quite 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instead of starting at the transistor level, we can use AND, OR, and NOT gates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focus first on the addition of 2 bits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requires two input lines, two output lines (sum of inputs and possible carry)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circuit consist of four gates (known as 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half-adder</a:t>
            </a:r>
            <a:r>
              <a:rPr lang="en-US" altLang="en-US" sz="14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EE7206F1-D77F-3E48-BBE2-7F67B777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6CD844C-FC4D-1743-8B34-67CA6B404D0D}" type="slidenum">
              <a:rPr lang="en-US" altLang="en-US" sz="1400">
                <a:solidFill>
                  <a:srgbClr val="FF0000"/>
                </a:solidFill>
              </a:rPr>
              <a:pPr/>
              <a:t>11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A37AAC-CBB5-F541-B9C8-D1C0F4036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62500" y="1752600"/>
            <a:ext cx="3581400" cy="9060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76BBC4-9D7E-6C4D-9ADC-1B18E19F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0" y="4961397"/>
            <a:ext cx="4660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7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5F2A16B-866D-E847-8DF0-0E97B3CB9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Full-adder Circuit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DDDD268-1A31-4C44-B176-46E4564E7E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the term “half-adder” refers to the fact that when you add binary numbers containing more than one bit, summing the corresponding bit pairs by column is only half the job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you must also consider that a bit might be carried over from the previous addition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using half-adders and logical gates as building blocks, we can design a circuit that takes this into account (known as a </a:t>
            </a:r>
            <a:r>
              <a:rPr lang="en-US" altLang="en-US" sz="1400" i="1">
                <a:ea typeface="ＭＳ Ｐゴシック" panose="020B0600070205080204" pitchFamily="34" charset="-128"/>
              </a:rPr>
              <a:t>full-adder</a:t>
            </a:r>
            <a:r>
              <a:rPr lang="en-US" altLang="en-US" sz="14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82989A7C-A488-F24E-9E54-10CC1416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85B5BE9-38FB-8848-A8FE-402C1A239DE8}" type="slidenum">
              <a:rPr lang="en-US" altLang="en-US" sz="1400">
                <a:solidFill>
                  <a:srgbClr val="FF0000"/>
                </a:solidFill>
              </a:rPr>
              <a:pPr/>
              <a:t>12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BE799-AB65-9147-B747-C6552B50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733801"/>
            <a:ext cx="54483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8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AA9BA3-E86C-A84F-A3FC-8521B2A1F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4-bit Adder Circuit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29CEC95-E9F8-2C49-B86A-5441B2C3CC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using full-adders as building blocks, we can design a more complex circuit that sums two 4-bit numbers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since a full-adder is required to add each corresponding bit pair together (along with possible carry), the circuit will need four full-adders wired together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E0B4C359-4C3D-7740-9EA8-7B4D1CD6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D18BA3D-7C00-2046-B7E2-F18700F4A251}" type="slidenum">
              <a:rPr lang="en-US" altLang="en-US" sz="1400">
                <a:solidFill>
                  <a:srgbClr val="FF0000"/>
                </a:solidFill>
              </a:rPr>
              <a:pPr/>
              <a:t>13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61A-FB87-6E45-A23F-06FC0993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2849562"/>
            <a:ext cx="59944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2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02F5699-E69F-B44E-8D9D-752982AC8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Designing Memory Circuitry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62A18BD-BA6D-2D47-88FA-A72023129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main memory and registers within the CPU are composed of circuitry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whereas adders manipulate inputs to produce outputs, memory circuits must maintain values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the simplest circuit for storing a value is known as a </a:t>
            </a:r>
            <a:r>
              <a:rPr lang="en-US" altLang="en-US" sz="1400" i="1">
                <a:ea typeface="ＭＳ Ｐゴシック" panose="020B0600070205080204" pitchFamily="34" charset="-128"/>
              </a:rPr>
              <a:t>flip-flop</a:t>
            </a:r>
            <a:r>
              <a:rPr lang="en-US" altLang="en-US" sz="1400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it can be set to store a 1 by applying current on an input wire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it can be reset to store a 0 by applying current on another input wire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F62C2097-1D77-6A46-8ED8-6625A16E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C3DE87A-CFB6-6247-96AC-3DD3B2A3B4B6}" type="slidenum">
              <a:rPr lang="en-US" altLang="en-US" sz="1400">
                <a:solidFill>
                  <a:srgbClr val="FF0000"/>
                </a:solidFill>
              </a:rPr>
              <a:pPr/>
              <a:t>14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92377011-9722-3F47-9FA9-BD17575F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E9D475E0-59F4-714B-BB2A-E4B8D080F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71127" y="3333909"/>
            <a:ext cx="3801745" cy="12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39D7DD2-FBF8-6245-9784-37FAD3481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Flip-flop Circuit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2236B9F-BB59-1D47-AC9A-F8C7519293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flip-flop stores a value by feeding the output currents back into the circuit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value is maintained by current flowing around and around the circuit</a:t>
            </a: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current burst on the Set wire produces output current, which then cycles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C1E95776-3969-5045-A10B-21C3876D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B50FDAC-4BAA-2747-B94D-B0200C81B718}" type="slidenum">
              <a:rPr lang="en-US" altLang="en-US" sz="1400">
                <a:solidFill>
                  <a:srgbClr val="FF0000"/>
                </a:solidFill>
              </a:rPr>
              <a:pPr/>
              <a:t>15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92E6ED4E-55A9-E740-AA66-CB98E9F9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672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a current burst on the Reset wire produces no output current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94623-7285-1D40-84D3-024CEBFC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5" y="2362200"/>
            <a:ext cx="6781800" cy="168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EB967-4D3B-1847-885C-EC187725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648200"/>
            <a:ext cx="6807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B54CDB1-09F5-5A4D-8BD2-AE20AC5F2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Circuits to Microchips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9C3D046-4F44-5A43-A6DE-7D9CCC808D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8381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initially, circuits were built by wiring together individual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this did not lend itself to mass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even simple circuits consisting of 10s or 100s of transistors were quite large</a:t>
            </a: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857F0070-D066-4F40-B24E-8E143B4D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E927C3B-3B38-3B40-B425-2BD4680FDDF4}" type="slidenum">
              <a:rPr lang="en-US" altLang="en-US" sz="1400">
                <a:solidFill>
                  <a:srgbClr val="FF0000"/>
                </a:solidFill>
              </a:rPr>
              <a:pPr/>
              <a:t>16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57EEC770-4A69-FF44-8755-FC6C47DED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in 1958, two researchers (Jack Kilby and Robert Noyce) independently developed techniques that allowed for the mass-production of circuitry 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circuitry (transistors + connections) is layered onto a single wafer of silicon, known as a </a:t>
            </a:r>
            <a:r>
              <a:rPr lang="en-US" altLang="en-US" sz="1400" i="1" dirty="0"/>
              <a:t>microchip </a:t>
            </a:r>
            <a:r>
              <a:rPr lang="en-US" altLang="en-US" sz="1400" dirty="0"/>
              <a:t>or</a:t>
            </a:r>
            <a:r>
              <a:rPr lang="en-US" altLang="en-US" sz="1400" i="1" dirty="0"/>
              <a:t> chip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since every component is integrated onto the same microchip, these circuits became known as </a:t>
            </a:r>
            <a:r>
              <a:rPr lang="en-US" altLang="en-US" sz="1400" i="1" dirty="0"/>
              <a:t>integrated circuits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19393CB-0D57-0545-A623-F95BBA05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62556"/>
            <a:ext cx="5334000" cy="18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2700" indent="0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the production of integrated circuits is one of the most complex engineering processes in the world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transistors can be as small as 5 nanometers    (~ 1/16,000</a:t>
            </a:r>
            <a:r>
              <a:rPr lang="en-US" altLang="en-US" sz="1400" kern="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 the width of a human hair)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since a hair or dust can damage circuitry, chips are created in climate-controlled "clean rooms"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F914C7-F475-9E43-A089-A4DB161B3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18" descr="A picture containing indoor, ceiling, green, kitchen&#10;&#10;Description automatically generated">
            <a:extLst>
              <a:ext uri="{FF2B5EF4-FFF2-40B4-BE49-F238E27FC236}">
                <a16:creationId xmlns:a16="http://schemas.microsoft.com/office/drawing/2014/main" id="{915BC170-DFA3-6E46-979C-8FB044D5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357017"/>
            <a:ext cx="2438400" cy="18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utoUpdateAnimBg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F1B19D0-84E6-5142-8C75-FAEC5056D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Manufacturing ICs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994AFF2B-1ED4-9B4C-8FA1-DDA51B36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68D1261-92A1-864A-B9B2-711E7A44C16C}" type="slidenum">
              <a:rPr lang="en-US" altLang="en-US" sz="1400">
                <a:solidFill>
                  <a:srgbClr val="FF0000"/>
                </a:solidFill>
              </a:rPr>
              <a:pPr/>
              <a:t>17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EF3A2367-9F36-124A-B2C2-24B205014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298450"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en-US" altLang="en-US" sz="1200" dirty="0"/>
              <a:t>initially, the silicon chip is covered with a semiconductor material, then coated with a layer of photoresist (a chemical sensitive to UV light)</a:t>
            </a:r>
          </a:p>
          <a:p>
            <a:pPr marL="298450"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en-US" altLang="en-US" sz="1200" dirty="0"/>
              <a:t>transistors are then printed onto a mask (transparent surface on which an opaque coating has been applied to form patterns)</a:t>
            </a:r>
          </a:p>
          <a:p>
            <a:pPr marL="298450"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en-US" altLang="en-US" sz="1200" dirty="0"/>
              <a:t>UV light is filtered through the mask, passing through the transparent portions and striking the surface of the chip in the specified pattern</a:t>
            </a:r>
          </a:p>
          <a:p>
            <a:pPr marL="298450"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en-US" altLang="en-US" sz="1200" dirty="0"/>
              <a:t>the photoresist exposed to UV light reacts, hardening the layer of the semiconductor below it</a:t>
            </a:r>
          </a:p>
          <a:p>
            <a:pPr marL="298450"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en-US" altLang="en-US" sz="1200" dirty="0"/>
              <a:t>the photoresist that was not exposed and the soft layer of semiconductor below are etched away, leaving only the desired pattern of semiconductor material on the surface of the chip</a:t>
            </a:r>
          </a:p>
          <a:p>
            <a:pPr marL="298450"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+mj-lt"/>
              <a:buAutoNum type="arabicPeriod"/>
            </a:pPr>
            <a:r>
              <a:rPr lang="en-US" altLang="en-US" sz="1200" dirty="0"/>
              <a:t>the process can be repeated 40-60 times depositing multiple layers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59BE94-5F05-BA4D-9DCA-7244F54CE0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967" y="3438318"/>
            <a:ext cx="5854065" cy="32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F58868D-9A7F-E64F-ABD7-CAB39124B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Packaging Microchips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A908340-71F6-114E-A83F-3BBE34A1A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since a silicon chip is fragile, the chip is encased in plastic for protection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metal pins are inserted on both sides of the packaging, </a:t>
            </a:r>
          </a:p>
          <a:p>
            <a:pPr marL="457200" lvl="1" indent="0" eaLnBrk="1" hangingPunct="1">
              <a:lnSpc>
                <a:spcPct val="90000"/>
              </a:lnSpc>
              <a:buNone/>
              <a:tabLst>
                <a:tab pos="741363" algn="l"/>
              </a:tabLst>
            </a:pPr>
            <a:r>
              <a:rPr lang="en-US" altLang="en-US" sz="1400" dirty="0">
                <a:ea typeface="ＭＳ Ｐゴシック" panose="020B0600070205080204" pitchFamily="34" charset="-128"/>
              </a:rPr>
              <a:t>	facilitating easy connections to other microchips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impact of the microchip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lower cost due to mass production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faster operation speed due to the close proximity of circuits on chips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simpler design/construction of computers using prepackaged components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62B9A6BB-82BD-FB4C-85C4-1D47BCC6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6CF1FA6-A487-6F49-BE37-B8B1CCF732EE}" type="slidenum">
              <a:rPr lang="en-US" altLang="en-US" sz="1400">
                <a:solidFill>
                  <a:srgbClr val="FF0000"/>
                </a:solidFill>
              </a:rPr>
              <a:pPr/>
              <a:t>18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100C85B1-9271-2E4F-8C9A-7256F8C2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32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Moore’s Law describes the remarkable evolution of manufacturing technology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Moore noted the # of transistors on a chip doubles every 1-2 years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has held true for 50 years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technology has slowed, but the pattern continues to hold due to multicore processors</a:t>
            </a:r>
            <a:endParaRPr lang="en-US" altLang="en-US" sz="1600" dirty="0"/>
          </a:p>
        </p:txBody>
      </p:sp>
      <p:pic>
        <p:nvPicPr>
          <p:cNvPr id="34822" name="Picture 9" descr="Figure16-23">
            <a:extLst>
              <a:ext uri="{FF2B5EF4-FFF2-40B4-BE49-F238E27FC236}">
                <a16:creationId xmlns:a16="http://schemas.microsoft.com/office/drawing/2014/main" id="{860C759E-EC0F-0847-B0DF-7360B913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740643"/>
            <a:ext cx="4190999" cy="28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29B6183-8850-9340-BDB0-8EA46F9627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24750" y="1512239"/>
            <a:ext cx="5322378" cy="5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24" descr="A circuit board&#10;&#10;Description automatically generated">
            <a:extLst>
              <a:ext uri="{FF2B5EF4-FFF2-40B4-BE49-F238E27FC236}">
                <a16:creationId xmlns:a16="http://schemas.microsoft.com/office/drawing/2014/main" id="{EAA168E0-82CF-704E-83E7-792255F9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478" y="1707181"/>
            <a:ext cx="1481321" cy="11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450C463-D142-4E4A-A8C3-129047394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Electricity and Switches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4EFA70A-F06F-F04B-8479-F52CB19EF3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modern computers are powered by electricity, using electrical signals to store and manipulate information</a:t>
            </a: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the components of a computer require electrical power to carry out their assigned task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electricity generates the light that shines through a computer screen, illuminating the individual pixels that make up images and letters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electricity runs the motor that spins the hard-drive disk, allowing information to be accessed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main memory and CPU employ electrical signals to store and manipulate data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bit patterns are represented by the presence or absence of electrical current along a wire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DF5FC5DD-1164-814F-A1E1-F4C07FE7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3A64CA9-C8C3-004E-B2A0-A9769BFF3E2A}" type="slidenum">
              <a:rPr lang="en-US" altLang="en-US" sz="1400">
                <a:solidFill>
                  <a:srgbClr val="FF0000"/>
                </a:solidFill>
              </a:rPr>
              <a:pPr/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5F2EAA0-2D93-6C49-87C4-DC7E354A2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Electricity Basics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5915830-A963-0B48-AF6D-986594B9C7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electricity is a flow of </a:t>
            </a:r>
            <a:r>
              <a:rPr lang="en-US" altLang="en-US" sz="1600" i="1">
                <a:ea typeface="ＭＳ Ｐゴシック" panose="020B0600070205080204" pitchFamily="34" charset="-128"/>
              </a:rPr>
              <a:t>electrons, </a:t>
            </a:r>
            <a:r>
              <a:rPr lang="en-US" altLang="en-US" sz="1600">
                <a:ea typeface="ＭＳ Ｐゴシック" panose="020B0600070205080204" pitchFamily="34" charset="-128"/>
              </a:rPr>
              <a:t>the negatively charged particles in atoms, through a medium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good conductors of electricity allow for the flow of electrons with little resistance (e.g., copper, silver, gold)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other elements, especially nonmetals, are poor conductors (e.g., carbon, oxygen)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electricity can be quantified in </a:t>
            </a:r>
            <a:r>
              <a:rPr lang="en-US" altLang="en-US" sz="1600" i="1">
                <a:ea typeface="ＭＳ Ｐゴシック" panose="020B0600070205080204" pitchFamily="34" charset="-128"/>
              </a:rPr>
              <a:t>amperes</a:t>
            </a:r>
            <a:r>
              <a:rPr lang="en-US" altLang="en-US" sz="1600">
                <a:ea typeface="ＭＳ Ｐゴシック" panose="020B0600070205080204" pitchFamily="34" charset="-128"/>
              </a:rPr>
              <a:t> or </a:t>
            </a:r>
            <a:r>
              <a:rPr lang="en-US" altLang="en-US" sz="1600" i="1">
                <a:ea typeface="ＭＳ Ｐゴシック" panose="020B0600070205080204" pitchFamily="34" charset="-128"/>
              </a:rPr>
              <a:t>voltage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i="1">
                <a:ea typeface="ＭＳ Ｐゴシック" panose="020B0600070205080204" pitchFamily="34" charset="-128"/>
              </a:rPr>
              <a:t>ampere</a:t>
            </a:r>
            <a:r>
              <a:rPr lang="en-US" altLang="en-US" sz="1400">
                <a:ea typeface="ＭＳ Ｐゴシック" panose="020B0600070205080204" pitchFamily="34" charset="-128"/>
              </a:rPr>
              <a:t>s gauge electron flow: 1 amp is equal to 6.24 quintillion electrons flowing past a given point each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i="1">
                <a:ea typeface="ＭＳ Ｐゴシック" panose="020B0600070205080204" pitchFamily="34" charset="-128"/>
              </a:rPr>
              <a:t>voltage</a:t>
            </a:r>
            <a:r>
              <a:rPr lang="en-US" altLang="en-US" sz="1400">
                <a:ea typeface="ＭＳ Ｐゴシック" panose="020B0600070205080204" pitchFamily="34" charset="-128"/>
              </a:rPr>
              <a:t> measures the physical force produced by the flow of electrons: standard household in United States has 110 to 120 volt outlets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083DA080-32C4-CB4C-8990-E28C677C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89C1AC1-CFDC-DF40-9D0E-D374C623DBE4}" type="slidenum">
              <a:rPr lang="en-US" altLang="en-US" sz="1400">
                <a:solidFill>
                  <a:srgbClr val="FF0000"/>
                </a:solidFill>
              </a:rPr>
              <a:pPr/>
              <a:t>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5384F3F-3F45-D44F-9E38-3EFB149FA0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017" y="4191000"/>
            <a:ext cx="5561965" cy="229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8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D77C00A-683D-3B4C-9F55-BA616BC16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Switches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5D004C7-C1A7-FE48-A806-B3C4C07610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the most basic tool for controlling the flow of electricity is a </a:t>
            </a:r>
            <a:r>
              <a:rPr lang="en-US" altLang="en-US" sz="1600" i="1">
                <a:ea typeface="ＭＳ Ｐゴシック" panose="020B0600070205080204" pitchFamily="34" charset="-128"/>
              </a:rPr>
              <a:t>switch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a switch can be flipped to connect or disconnect two wires, thus regulating the flow of electricity between them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38DE52A4-5330-6948-B60A-CE85B8CC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3D99D41-94C6-D647-AC83-B3065F5BDAAB}" type="slidenum">
              <a:rPr lang="en-US" altLang="en-US" sz="1400">
                <a:solidFill>
                  <a:srgbClr val="FF0000"/>
                </a:solidFill>
              </a:rPr>
              <a:pPr/>
              <a:t>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9461" name="Rectangle 9">
            <a:extLst>
              <a:ext uri="{FF2B5EF4-FFF2-40B4-BE49-F238E27FC236}">
                <a16:creationId xmlns:a16="http://schemas.microsoft.com/office/drawing/2014/main" id="{5F14708E-CB8B-F841-BC3E-33AF149F1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i="1"/>
              <a:t>example:</a:t>
            </a:r>
            <a:r>
              <a:rPr lang="en-US" altLang="en-US" sz="1600"/>
              <a:t> a light switch on a wall serves as an intermediary between the power line entering your home and the outlet that operates a lighting fixture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/>
              <a:t>if the switch is turned on, then the wires that link the outlet to the power line are connected, and the lighting fixture receives electricity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/>
              <a:t>if the switch is turned off, then the connection is interrupted, and no power reaches the outlet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1362B73-B9E5-9943-BDCA-82400BB18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9600" y="2458402"/>
            <a:ext cx="3886835" cy="4013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4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795E440-07C1-BE4C-935B-9A6C14689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Transistors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A670CA4-868E-E041-BFE6-DD5DDB790A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as we saw in Chapter C4, advances in switching technology have defined the generations of computers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1930’s – electromagnetic relays served as physical switches, with on/off positions controlled by the voltage to a magnet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1940’s – vacuum tubes replaced relays, which were faster (since no moving parts) but tended to overheat and burn out frequently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1948 – the transistor was developed by Bardeen, Brattain, and Shockley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a transistor is a solid piece of metal attached to a wire that serves as a switch by alternatively conducting or resisting electricity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transistors allowed for the development of smaller, faster machines at a lower cost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B2CEDEEF-9187-9349-B939-363F4057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9B57FB0-5CF7-5D40-9B9A-04F8681C0373}" type="slidenum">
              <a:rPr lang="en-US" altLang="en-US" sz="1400">
                <a:solidFill>
                  <a:srgbClr val="FF0000"/>
                </a:solidFill>
              </a:rPr>
              <a:pPr/>
              <a:t>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57AA13D8-0DDC-C840-A62B-A680922E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533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00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i="1" dirty="0"/>
              <a:t>semiconductors</a:t>
            </a:r>
            <a:r>
              <a:rPr lang="en-US" altLang="en-US" sz="1600" dirty="0"/>
              <a:t> are metals that can be manipulated to be either good or bad conductors of electricity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first transistors were made of germanium and gold, but modern transistors are constructed from silicon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through a process known as </a:t>
            </a:r>
            <a:r>
              <a:rPr lang="en-US" altLang="en-US" sz="1400" i="1" dirty="0"/>
              <a:t>doping</a:t>
            </a:r>
            <a:r>
              <a:rPr lang="en-US" altLang="en-US" sz="1400" dirty="0"/>
              <a:t>, impurities are added to a slab of silicon, causing the metal to act as an electrical switch</a:t>
            </a:r>
            <a:endParaRPr lang="en-US" altLang="en-US" sz="1400" i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7EE2A7-71D6-8944-8DC1-67CFBD68E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5108" y="3810000"/>
            <a:ext cx="119870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96" descr="A picture containing table, laying&#10;&#10;Description automatically generated">
            <a:extLst>
              <a:ext uri="{FF2B5EF4-FFF2-40B4-BE49-F238E27FC236}">
                <a16:creationId xmlns:a16="http://schemas.microsoft.com/office/drawing/2014/main" id="{4EF39B87-F698-A942-9ACF-1DD25BF4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810001"/>
            <a:ext cx="1981200" cy="26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51ABB6-9D67-604B-B3BB-1F659E947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Transistors as Switches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11F0F8F-0308-8547-B9D8-05A575460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PMOS transistor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positively doped, so that the switch is ON (or closed) when there is no current on the control wire, but OFF (or open) when current is applied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AA9F95FE-1220-B445-8CB6-5D061184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BD532E4-C84C-824E-8F3F-871EC625B652}" type="slidenum">
              <a:rPr lang="en-US" altLang="en-US" sz="1400">
                <a:solidFill>
                  <a:srgbClr val="FF0000"/>
                </a:solidFill>
              </a:rPr>
              <a:pPr/>
              <a:t>6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1920906-3329-6548-85D9-2A913EEC8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3500" y="2692002"/>
            <a:ext cx="6477000" cy="1913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9D78B-5D69-1E46-B33B-5533A29ADA48}"/>
              </a:ext>
            </a:extLst>
          </p:cNvPr>
          <p:cNvSpPr/>
          <p:nvPr/>
        </p:nvSpPr>
        <p:spPr>
          <a:xfrm>
            <a:off x="457200" y="5048502"/>
            <a:ext cx="8229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transistors can be combined with other electronic components to form </a:t>
            </a:r>
            <a:r>
              <a:rPr lang="en-US" altLang="en-US" sz="1600" i="1" dirty="0"/>
              <a:t>circuits, </a:t>
            </a:r>
            <a:r>
              <a:rPr lang="en-US" altLang="en-US" sz="1600" dirty="0"/>
              <a:t>which control the flow of electricity in order to produce a particular behavior</a:t>
            </a:r>
          </a:p>
        </p:txBody>
      </p:sp>
    </p:spTree>
    <p:extLst>
      <p:ext uri="{BB962C8B-B14F-4D97-AF65-F5344CB8AC3E}">
        <p14:creationId xmlns:p14="http://schemas.microsoft.com/office/powerpoint/2010/main" val="402594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99EC93A-9342-7F43-B078-E3C63787C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From Transistors to Gates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85A595-CFD1-D940-A886-81C7EBA74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6419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consider the following circuit combining a PMOS transistor with a power supply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note: the power supply is connected to the transistor input wire, the circuit input is connected to the control wire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no current (0 volts) is applied to the circuit input wire, the transistor will be ON to allow current to travel on the output wire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current (5 volts) is applied to the circuit input wire, the transistor will be OFF so no current reaches the output wire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result is that the output is the opposite of the input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this circuit known as 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NOT gate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C0D0D2B8-D5E0-C646-93F9-176AC0A6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C0D3C5C-CE1C-2D43-AAEE-874DB48199BC}" type="slidenum">
              <a:rPr lang="en-US" altLang="en-US" sz="1400">
                <a:solidFill>
                  <a:srgbClr val="FF0000"/>
                </a:solidFill>
              </a:rPr>
              <a:pPr/>
              <a:t>7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7" name="Picture 6" descr="A picture containing text, clock, screenshot&#10;&#10;Description automatically generated">
            <a:extLst>
              <a:ext uri="{FF2B5EF4-FFF2-40B4-BE49-F238E27FC236}">
                <a16:creationId xmlns:a16="http://schemas.microsoft.com/office/drawing/2014/main" id="{21F4C94B-DFEF-E841-9720-3B7ED1B46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0678" y="4013517"/>
            <a:ext cx="5933122" cy="26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15B9271-510E-334D-8B11-F7BB9CF7D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Gates and Binary Logic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900D907-1B73-8747-896A-6B28B64A20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term “gate” suggests a simple circuit that controls the flow of electricity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the case of a NOT gate, the flow of electricity is manipulated so that the output signal is always opposite of the input signal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we can think of a gate as computing a function of binary values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0 represents no current;  1 represents current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symbol to the left (triangle w/ circle) is often used to denote a NOT gate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truth table</a:t>
            </a:r>
            <a:r>
              <a:rPr lang="en-US" altLang="en-US" sz="1400" dirty="0">
                <a:ea typeface="ＭＳ Ｐゴシック" panose="020B0600070205080204" pitchFamily="34" charset="-128"/>
              </a:rPr>
              <a:t> to the right describes the mapping of input to output</a:t>
            </a:r>
            <a:endParaRPr lang="en-US" altLang="en-US" sz="1400" i="1" dirty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2C0BF907-0D0F-824A-A01F-75E75E51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924AFE8-D85D-1B47-8461-887294890287}" type="slidenum">
              <a:rPr lang="en-US" altLang="en-US" sz="1400">
                <a:solidFill>
                  <a:srgbClr val="FF0000"/>
                </a:solidFill>
              </a:rPr>
              <a:pPr/>
              <a:t>8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42DEE78B-8B61-2F49-B3E6-740158B8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10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i="1" dirty="0"/>
              <a:t>note:</a:t>
            </a:r>
            <a:r>
              <a:rPr lang="en-US" altLang="en-US" sz="1600" dirty="0"/>
              <a:t> NOT gates invert voltages in the same way that the JavaScript NOT operator (!) inverts Boolean values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p"/>
            </a:pPr>
            <a:r>
              <a:rPr lang="en-US" altLang="en-US" sz="1400" dirty="0"/>
              <a:t>0 corresponds to false;  1 corresponds to true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4CA08D-E1F4-6D47-98E3-F47758DDE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06404" y="3048000"/>
            <a:ext cx="4588192" cy="9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8A48D92-52A5-AF49-801B-9977E40A2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Gates and Binary Logic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5077A4-0707-4F41-9B2C-3B49F2F8AF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many other simple circuits can be defined to perform useful tasks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AND gate – produces voltage on its output wire if both input wires carry voltage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1B29F569-0504-A04F-8F64-EF1057A5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2A97E86-5B15-2A40-8DFE-FAFAB2355D9F}" type="slidenum">
              <a:rPr lang="en-US" altLang="en-US" sz="1400">
                <a:solidFill>
                  <a:srgbClr val="FF0000"/>
                </a:solidFill>
              </a:rPr>
              <a:pPr/>
              <a:t>9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FB80A-DCE5-8E46-9B71-0C52AC38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26" y="5350842"/>
            <a:ext cx="5809148" cy="1202358"/>
          </a:xfrm>
          <a:prstGeom prst="rect">
            <a:avLst/>
          </a:prstGeom>
        </p:spPr>
      </p:pic>
      <p:pic>
        <p:nvPicPr>
          <p:cNvPr id="7" name="Picture 6" descr="A picture containing text, clock, screenshot&#10;&#10;Description automatically generated">
            <a:extLst>
              <a:ext uri="{FF2B5EF4-FFF2-40B4-BE49-F238E27FC236}">
                <a16:creationId xmlns:a16="http://schemas.microsoft.com/office/drawing/2014/main" id="{6E1180B5-2F7B-E645-80DA-ED59BF190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75" y="2286000"/>
            <a:ext cx="7035249" cy="2770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85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6491</TotalTime>
  <Words>1599</Words>
  <Application>Microsoft Macintosh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Electricity and Switches</vt:lpstr>
      <vt:lpstr>Electricity Basics</vt:lpstr>
      <vt:lpstr>Switches</vt:lpstr>
      <vt:lpstr>Transistors</vt:lpstr>
      <vt:lpstr>Transistors as Switches</vt:lpstr>
      <vt:lpstr>From Transistors to Gates</vt:lpstr>
      <vt:lpstr>Gates and Binary Logic</vt:lpstr>
      <vt:lpstr>Gates and Binary Logic</vt:lpstr>
      <vt:lpstr>Gates and Binary Logic</vt:lpstr>
      <vt:lpstr>From Gates to Circuits</vt:lpstr>
      <vt:lpstr>Full-adder Circuit</vt:lpstr>
      <vt:lpstr>4-bit Adder Circuit</vt:lpstr>
      <vt:lpstr>Designing Memory Circuitry</vt:lpstr>
      <vt:lpstr>Flip-flop Circuit</vt:lpstr>
      <vt:lpstr>From Circuits to Microchips</vt:lpstr>
      <vt:lpstr>Manufacturing ICs</vt:lpstr>
      <vt:lpstr>Packaging Microchips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75</cp:revision>
  <cp:lastPrinted>2019-12-02T16:03:06Z</cp:lastPrinted>
  <dcterms:created xsi:type="dcterms:W3CDTF">2010-08-31T16:23:05Z</dcterms:created>
  <dcterms:modified xsi:type="dcterms:W3CDTF">2021-11-15T15:05:00Z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