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6" r:id="rId4"/>
    <p:sldId id="269" r:id="rId5"/>
    <p:sldId id="267" r:id="rId6"/>
    <p:sldId id="259" r:id="rId7"/>
    <p:sldId id="272" r:id="rId8"/>
    <p:sldId id="260" r:id="rId9"/>
    <p:sldId id="271" r:id="rId10"/>
    <p:sldId id="270" r:id="rId11"/>
    <p:sldId id="275" r:id="rId12"/>
    <p:sldId id="261" r:id="rId13"/>
    <p:sldId id="262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0"/>
    <p:restoredTop sz="94422"/>
  </p:normalViewPr>
  <p:slideViewPr>
    <p:cSldViewPr>
      <p:cViewPr varScale="1">
        <p:scale>
          <a:sx n="116" d="100"/>
          <a:sy n="116" d="100"/>
        </p:scale>
        <p:origin x="3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9C5E2F-0575-814C-8109-ADE48DB25B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6D73B-AF03-9F46-9692-692E9163CA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defRPr>
            </a:lvl1pPr>
          </a:lstStyle>
          <a:p>
            <a:pPr>
              <a:defRPr/>
            </a:pPr>
            <a:fld id="{33C15D19-7ED0-A74E-AA4F-F7871761CC9D}" type="datetime1">
              <a:rPr lang="en-US" altLang="en-US"/>
              <a:pPr>
                <a:defRPr/>
              </a:pPr>
              <a:t>1/4/22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A339D-D613-674D-B32F-99EF9E9FF0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526FE-3660-8045-A0AC-0C8A81F680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defRPr>
            </a:lvl1pPr>
          </a:lstStyle>
          <a:p>
            <a:pPr>
              <a:defRPr/>
            </a:pPr>
            <a:fld id="{482C5F37-8ED9-604E-81B0-90AEC1BB22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B507B67-D8FB-EB42-B109-FF45FB9B16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CD631EA-6A95-C847-B489-A69A03157D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B9E0A91-1E2F-A64C-8E29-40276217F6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7F610F35-B72E-2847-AB7E-B69B31BCDD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C6CEECEE-6FFE-774A-B2B2-247F0BD415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7DD83E7F-B15D-4A4E-A36E-C86B70644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8AC4E1-CF9B-744B-ADE2-CCD9079244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Chapter 1</a:t>
            </a:r>
          </a:p>
          <a:p>
            <a:r>
              <a:rPr lang="en-US"/>
              <a:t>Computer Basics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2E5A1A6-DF31-884B-9045-C5866AE28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A40B54C-0697-A146-9436-CD614244DC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6541EB1-4D26-8648-9106-8D60FEB09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DFA5-20A4-4F49-9AB1-389C5E007F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BCC94C-B185-E34B-BCE1-376D0D1FE390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F252AEF-857C-F046-BD95-BBDEDE4488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2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CCBAED-AF38-6E48-B487-85D0AFD3E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DDA28D-7EF2-E84F-BF4C-9C75E9D4B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21955F-4A81-9F44-9174-92464F5D5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716A9-FCE6-2343-A95F-D973363F15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852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461568-4A93-A94A-8747-424D26EE5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858B21-F902-9A4A-B7C9-09A9C8DAAB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77CE25-9D68-FB49-8B03-B78F4A6BA5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0ACF-7E37-BB47-A8BA-8A53FAF06E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31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F77AF0-5452-B24E-87BE-D54FD5422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CCA17-306F-904F-B185-061F5B15F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B9EB6-AD1A-3743-B9C0-6B12A40AD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17829-5396-7040-BFE0-0BA2EF1F60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639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09C5C9E-E0B7-9846-A894-B639DAB5E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14DB1DB-750F-E54E-9E8E-ABA072BA4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472AC16-EE94-7947-8F82-C12C9D829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4BE60-29EB-AE43-A811-D92D3A48C5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867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A77A2-CC69-CC49-92AC-77A1F436C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B779A0-8340-BD42-A154-4415953211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8C4355-1E64-AE4A-9248-8A9594C4B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8A9FA-8466-E54F-B431-BFD7A56537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63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7B4033-BF1A-8748-8FC4-434E5CEB1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E74AE0-A799-E24D-AA7D-6F9821E9BB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CDDB49-6714-D44D-861A-1B0D15B68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8A010-EB6A-9440-AC4E-DAC5FB1967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128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05DF55-8204-4745-BF15-C0CBD44A3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2A2D1-E50E-AE4F-81F6-BBBEACF7F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67129-9F32-1949-93CC-22D96861B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953CF-795B-7446-A40C-369031B096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666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0B10CC-CA29-DC49-B451-427D25770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5B0D20-3B3C-6D41-99F5-9B97547FF2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33E923-27D2-7B4E-B8AA-74AA59F7D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2571-90D9-9042-929F-EF5C338434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625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2BCB65-FBE8-2445-8D81-77A514549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5E09AA-67F2-1843-8C70-EE243D4F2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EC36AD-A2F4-8D4A-A7A3-A1015A05A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01B5-0819-E240-8EC5-4D45FAE802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973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BB7B11B-8C65-0B41-8AB3-7084B8F71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C81834D-D50C-5549-91D2-3D0157327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A7ABA2-77D8-C740-98EF-59842DEB6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25520-798D-FF41-B86E-3BC15F85AE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709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3A243E-5602-E14A-AB20-F2E063D25F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DC325-2111-4B42-838D-D378B6877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29D8A-7855-8347-9B37-8D8EE83F8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2DD7B-1112-504A-BB82-9BE2FB215B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424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46E009-5B03-FB4E-A54B-38268CB2F2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6C598-6A1D-704C-AEAC-79CF33F2B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724AF-90D0-0A4C-B1FA-A895B1DC17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5DDC4-9062-E24F-9ADD-79434D8CF1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6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026B9-8F8F-E142-8F2C-EE17F73CDB3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5C025367-5801-3A4C-99D4-F5943A0E2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D84FB60-3130-2F43-BE49-3E3F6C9B5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4E805D43-7D6D-9A45-836F-85437EC9A2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0B2F8576-7150-EF4A-95BE-6BED7843AB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033CC80C-48EC-5243-AB30-E68ED72A10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effectLst/>
              </a:defRPr>
            </a:lvl1pPr>
          </a:lstStyle>
          <a:p>
            <a:pPr>
              <a:defRPr/>
            </a:pPr>
            <a:fld id="{D92C031B-55E0-2940-8B6C-063277B8007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1512" name="Line 8">
            <a:extLst>
              <a:ext uri="{FF2B5EF4-FFF2-40B4-BE49-F238E27FC236}">
                <a16:creationId xmlns:a16="http://schemas.microsoft.com/office/drawing/2014/main" id="{6068463B-A158-DC46-8E79-66FA3BFEC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Verdana" charset="0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BA80C3-9DBC-014D-86AF-DC730ABFEBC2}"/>
              </a:ext>
            </a:extLst>
          </p:cNvPr>
          <p:cNvSpPr/>
          <p:nvPr userDrawn="1"/>
        </p:nvSpPr>
        <p:spPr bwMode="auto">
          <a:xfrm>
            <a:off x="0" y="15240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>
              <a:lumMod val="50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s://upload.wikimedia.org/wikipedia/commons/thumb/1/13/Summit_Supercomputer_2018.jpg/800px-Summit_Supercomputer_2018.jpg" TargetMode="External"/><Relationship Id="rId3" Type="http://schemas.openxmlformats.org/officeDocument/2006/relationships/image" Target="https://upload.wikimedia.org/wikipedia/commons/thumb/0/0b/Hand_holding_Smartphone.jpg/135px-Hand_holding_Smartphone.jpg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https://upload.wikimedia.org/wikipedia/commons/thumb/1/14/Aren_Dzavaryan.jpg/800px-Aren_Dzavaryan.jp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>
            <a:extLst>
              <a:ext uri="{FF2B5EF4-FFF2-40B4-BE49-F238E27FC236}">
                <a16:creationId xmlns:a16="http://schemas.microsoft.com/office/drawing/2014/main" id="{4A5A02A9-9F28-0143-B19A-D30EDCB08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59A38F-F0F2-1C43-ACA8-DA4A34C53056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C9AB80A-5B37-7647-8190-F58DDB641C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Computer Basics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C5CDF22-C7E9-034E-8C69-314EEA3800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6">
            <a:extLst>
              <a:ext uri="{FF2B5EF4-FFF2-40B4-BE49-F238E27FC236}">
                <a16:creationId xmlns:a16="http://schemas.microsoft.com/office/drawing/2014/main" id="{82F6A5D7-427E-884A-8A9E-85D7CAB1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340F83-527B-2E4B-8C32-457EE6381D46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27F6CF0-B9D4-394C-9A18-05CD789B6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Memory (cont.)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5BB33E4-C13A-3C4B-94E2-C62AAFDA37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2743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modern computers use a combination of memory types, each with its own performance and cost characteristics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1600" i="1" dirty="0">
                <a:ea typeface="ＭＳ Ｐゴシック" panose="020B0600070205080204" pitchFamily="34" charset="-128"/>
              </a:rPr>
              <a:t>main memory</a:t>
            </a:r>
            <a:r>
              <a:rPr lang="en-US" altLang="en-US" sz="1600" dirty="0">
                <a:ea typeface="ＭＳ Ｐゴシック" panose="020B0600070205080204" pitchFamily="34" charset="-128"/>
              </a:rPr>
              <a:t> (or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primary memory</a:t>
            </a:r>
            <a:r>
              <a:rPr lang="en-US" altLang="en-US" sz="1600" dirty="0">
                <a:ea typeface="ＭＳ Ｐゴシック" panose="020B0600070205080204" pitchFamily="34" charset="-128"/>
              </a:rPr>
              <a:t>) is fast and expensive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data is stored as electric signals in circuitry, used to store active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memory is volatile – data is lost when the computer is turned off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examples: Random Access Memory (RAM), cache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1600" i="1" dirty="0">
                <a:ea typeface="ＭＳ Ｐゴシック" panose="020B0600070205080204" pitchFamily="34" charset="-128"/>
              </a:rPr>
              <a:t>secondary memory</a:t>
            </a:r>
            <a:r>
              <a:rPr lang="en-US" altLang="en-US" sz="1600" dirty="0">
                <a:ea typeface="ＭＳ Ｐゴシック" panose="020B0600070205080204" pitchFamily="34" charset="-128"/>
              </a:rPr>
              <a:t> is slower but cheaper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use different technologies (magnetic signals on hard disk, reflective spots on CD)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memory is permanent – useful for storing long-term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examples: hard disk, flash drive, compact disk (CD)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37DB8-96A2-3D44-BD0F-8BBF67632B7A}"/>
              </a:ext>
            </a:extLst>
          </p:cNvPr>
          <p:cNvGrpSpPr/>
          <p:nvPr/>
        </p:nvGrpSpPr>
        <p:grpSpPr>
          <a:xfrm>
            <a:off x="685800" y="4038600"/>
            <a:ext cx="7772400" cy="2339777"/>
            <a:chOff x="685800" y="4130407"/>
            <a:chExt cx="7772400" cy="233977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255222C-315F-B24F-9AB9-6016C56E2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4130407"/>
              <a:ext cx="7772400" cy="2032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727EB3-1574-9644-8F00-ADC99E71ED64}"/>
                </a:ext>
              </a:extLst>
            </p:cNvPr>
            <p:cNvSpPr txBox="1"/>
            <p:nvPr/>
          </p:nvSpPr>
          <p:spPr>
            <a:xfrm>
              <a:off x="1066800" y="6162407"/>
              <a:ext cx="7239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effectLst/>
                </a:rPr>
                <a:t>RAM chips	       hard drive	        flash drive	         CD/DVD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>
            <a:extLst>
              <a:ext uri="{FF2B5EF4-FFF2-40B4-BE49-F238E27FC236}">
                <a16:creationId xmlns:a16="http://schemas.microsoft.com/office/drawing/2014/main" id="{B9775688-EB48-D646-968D-2CC42E9E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1BA0B3-E6DA-724E-9671-5F8AE16B0E69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41F23F9-D0C1-3C4C-8127-CE80011EA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Memory (cont.)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4927FA9-F007-4344-B16F-6E81F661D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higher-end computers tend to have 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more main memory to allow for quick access to more data and programs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more secondary memory to allow for storing more long-term data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45062" name="AutoShape 6">
            <a:extLst>
              <a:ext uri="{FF2B5EF4-FFF2-40B4-BE49-F238E27FC236}">
                <a16:creationId xmlns:a16="http://schemas.microsoft.com/office/drawing/2014/main" id="{2F138787-2C69-B243-B3FE-D27562CBB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738" y="3048000"/>
            <a:ext cx="1389062" cy="1023938"/>
          </a:xfrm>
          <a:prstGeom prst="leftArrow">
            <a:avLst>
              <a:gd name="adj1" fmla="val 50000"/>
              <a:gd name="adj2" fmla="val 3391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Verdana" charset="0"/>
              <a:ea typeface="+mn-ea"/>
            </a:endParaRPr>
          </a:p>
        </p:txBody>
      </p:sp>
      <p:pic>
        <p:nvPicPr>
          <p:cNvPr id="27653" name="Picture 6">
            <a:extLst>
              <a:ext uri="{FF2B5EF4-FFF2-40B4-BE49-F238E27FC236}">
                <a16:creationId xmlns:a16="http://schemas.microsoft.com/office/drawing/2014/main" id="{EA453F20-54FC-F143-9863-593FC56B5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533650"/>
            <a:ext cx="54864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>
            <a:extLst>
              <a:ext uri="{FF2B5EF4-FFF2-40B4-BE49-F238E27FC236}">
                <a16:creationId xmlns:a16="http://schemas.microsoft.com/office/drawing/2014/main" id="{33FAC7FB-FF87-AB4D-89C9-1E748B7F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25AA74-FF0A-2742-9D0B-CFD657789F35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D1485D0-F1EE-E443-A23D-EE5E76255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Input/Output (I/O)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D425824-8805-0240-BDEE-B225A2317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209800"/>
          </a:xfrm>
        </p:spPr>
        <p:txBody>
          <a:bodyPr/>
          <a:lstStyle/>
          <a:p>
            <a:pPr eaLnBrk="1" hangingPunct="1"/>
            <a:r>
              <a:rPr lang="en-US" altLang="en-US" sz="1600" i="1" dirty="0">
                <a:ea typeface="ＭＳ Ｐゴシック" panose="020B0600070205080204" pitchFamily="34" charset="-128"/>
              </a:rPr>
              <a:t>input devices</a:t>
            </a:r>
            <a:r>
              <a:rPr lang="en-US" altLang="en-US" sz="1600" dirty="0">
                <a:ea typeface="ＭＳ Ｐゴシック" panose="020B0600070205080204" pitchFamily="34" charset="-128"/>
              </a:rPr>
              <a:t> allow the computer to receive data and instructions from external sources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examples: keyboard, mouse, track pad, touch screen, microphone, scanner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i="1" dirty="0">
                <a:ea typeface="ＭＳ Ｐゴシック" panose="020B0600070205080204" pitchFamily="34" charset="-128"/>
              </a:rPr>
              <a:t>output devices</a:t>
            </a:r>
            <a:r>
              <a:rPr lang="en-US" altLang="en-US" sz="1600" dirty="0">
                <a:ea typeface="ＭＳ Ｐゴシック" panose="020B0600070205080204" pitchFamily="34" charset="-128"/>
              </a:rPr>
              <a:t> allow the computer to display or broadcast its results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examples: monitor, speaker, printer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6F07900B-EE3A-D244-A267-E00BA06D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800600"/>
            <a:ext cx="1066800" cy="609600"/>
          </a:xfrm>
          <a:prstGeom prst="leftArrow">
            <a:avLst>
              <a:gd name="adj1" fmla="val 50000"/>
              <a:gd name="adj2" fmla="val 3391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Verdana" charset="0"/>
              <a:ea typeface="+mn-ea"/>
            </a:endParaRPr>
          </a:p>
        </p:txBody>
      </p:sp>
      <p:pic>
        <p:nvPicPr>
          <p:cNvPr id="28677" name="Picture 7">
            <a:extLst>
              <a:ext uri="{FF2B5EF4-FFF2-40B4-BE49-F238E27FC236}">
                <a16:creationId xmlns:a16="http://schemas.microsoft.com/office/drawing/2014/main" id="{64528F03-707E-1049-9760-F829F5F88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059113"/>
            <a:ext cx="51054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>
            <a:extLst>
              <a:ext uri="{FF2B5EF4-FFF2-40B4-BE49-F238E27FC236}">
                <a16:creationId xmlns:a16="http://schemas.microsoft.com/office/drawing/2014/main" id="{AB3DE84A-AF5B-2541-836A-318A81D5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EC2F6B-C530-8D44-ADAD-F81B99C79C66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24C64EF-A994-E04A-A29B-CE0BEB504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Software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1647EAE-5B4D-BD44-AAA8-BAC3D7642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133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recall: 	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hardware</a:t>
            </a:r>
            <a:r>
              <a:rPr lang="en-US" altLang="en-US" sz="1600" dirty="0">
                <a:ea typeface="ＭＳ Ｐゴシック" panose="020B0600070205080204" pitchFamily="34" charset="-128"/>
              </a:rPr>
              <a:t> refers to the physical components of computers</a:t>
            </a: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		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software</a:t>
            </a:r>
            <a:r>
              <a:rPr lang="en-US" altLang="en-US" sz="1600" dirty="0">
                <a:ea typeface="ＭＳ Ｐゴシック" panose="020B0600070205080204" pitchFamily="34" charset="-128"/>
              </a:rPr>
              <a:t> refers to the programs that execute on the hardware</a:t>
            </a:r>
          </a:p>
          <a:p>
            <a:pPr eaLnBrk="1" hangingPunct="1"/>
            <a:endParaRPr lang="en-US" altLang="en-US" sz="9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 software program is a sequence of instructions for the computer (more specifically, for the CPU) to carry out in order to complete some task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e.g., word processing (Microsoft Word, Corel WordPerfect)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e.g., image processing (Adobe Photoshop, Flash)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e.g., Web browsing (Microsoft Edge, Mozilla Firefox, Google Chrome, Safari)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2068DCE-B89E-234A-81CE-6DD850CC8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943600"/>
            <a:ext cx="939800" cy="452438"/>
          </a:xfrm>
          <a:prstGeom prst="leftArrow">
            <a:avLst>
              <a:gd name="adj1" fmla="val 50000"/>
              <a:gd name="adj2" fmla="val 33915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Verdana" charset="0"/>
              <a:ea typeface="+mn-ea"/>
            </a:endParaRPr>
          </a:p>
        </p:txBody>
      </p:sp>
      <p:pic>
        <p:nvPicPr>
          <p:cNvPr id="29701" name="Picture 7">
            <a:extLst>
              <a:ext uri="{FF2B5EF4-FFF2-40B4-BE49-F238E27FC236}">
                <a16:creationId xmlns:a16="http://schemas.microsoft.com/office/drawing/2014/main" id="{54FEE048-B22F-0F46-A2B0-C56E47D4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490913"/>
            <a:ext cx="45339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7">
            <a:extLst>
              <a:ext uri="{FF2B5EF4-FFF2-40B4-BE49-F238E27FC236}">
                <a16:creationId xmlns:a16="http://schemas.microsoft.com/office/drawing/2014/main" id="{C198BC31-0A7B-C545-8F7D-FA295C71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4FBC6B-A3C9-8149-BF33-7A185D7BD4A9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21EC2611-9E65-0040-95EF-7C415016F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Operating Systems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8C48E10-9734-0B4C-AFD5-7B0597393E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2133600"/>
          </a:xfrm>
        </p:spPr>
        <p:txBody>
          <a:bodyPr/>
          <a:lstStyle/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O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perating System (OS) </a:t>
            </a:r>
            <a:r>
              <a:rPr lang="en-US" altLang="en-US" sz="1600" dirty="0">
                <a:ea typeface="ＭＳ Ｐゴシック" panose="020B0600070205080204" pitchFamily="34" charset="-128"/>
              </a:rPr>
              <a:t>is a collection of programs that controls how the             CPU, memory, and I/O devices work together</a:t>
            </a:r>
          </a:p>
          <a:p>
            <a:pPr lvl="1" eaLnBrk="1" hangingPunct="1"/>
            <a:r>
              <a:rPr lang="en-US" altLang="en-US" sz="1400" i="1" dirty="0">
                <a:ea typeface="ＭＳ Ｐゴシック" panose="020B0600070205080204" pitchFamily="34" charset="-128"/>
              </a:rPr>
              <a:t>kernel</a:t>
            </a:r>
            <a:r>
              <a:rPr lang="en-US" altLang="en-US" sz="1400" dirty="0">
                <a:ea typeface="ＭＳ Ｐゴシック" panose="020B0600070205080204" pitchFamily="34" charset="-128"/>
              </a:rPr>
              <a:t>: manages the CPU's operations, controls how data and instructions are loaded and executed by the CPU, coordinates other hardware components</a:t>
            </a:r>
          </a:p>
          <a:p>
            <a:pPr lvl="1" eaLnBrk="1" hangingPunct="1"/>
            <a:r>
              <a:rPr lang="en-US" altLang="en-US" sz="1400" i="1" dirty="0">
                <a:ea typeface="ＭＳ Ｐゴシック" panose="020B0600070205080204" pitchFamily="34" charset="-128"/>
              </a:rPr>
              <a:t>file system</a:t>
            </a:r>
            <a:r>
              <a:rPr lang="en-US" altLang="en-US" sz="1400" dirty="0">
                <a:ea typeface="ＭＳ Ｐゴシック" panose="020B0600070205080204" pitchFamily="34" charset="-128"/>
              </a:rPr>
              <a:t>: organizes and manages files and directories</a:t>
            </a:r>
          </a:p>
          <a:p>
            <a:pPr lvl="1" eaLnBrk="1" hangingPunct="1"/>
            <a:r>
              <a:rPr lang="en-US" altLang="en-US" sz="1400" i="1" dirty="0">
                <a:ea typeface="ＭＳ Ｐゴシック" panose="020B0600070205080204" pitchFamily="34" charset="-128"/>
              </a:rPr>
              <a:t>graphical user interface (GUI)</a:t>
            </a:r>
            <a:r>
              <a:rPr lang="en-US" altLang="en-US" sz="1400" dirty="0">
                <a:ea typeface="ＭＳ Ｐゴシック" panose="020B0600070205080204" pitchFamily="34" charset="-128"/>
              </a:rPr>
              <a:t>: provides intuitive, visual elements for interacting with the computer</a:t>
            </a:r>
          </a:p>
          <a:p>
            <a:pPr lvl="2" eaLnBrk="1" hangingPunct="1"/>
            <a:r>
              <a:rPr lang="en-US" altLang="en-US" sz="1200" dirty="0">
                <a:ea typeface="ＭＳ Ｐゴシック" panose="020B0600070205080204" pitchFamily="34" charset="-128"/>
              </a:rPr>
              <a:t>GUI's utilize windows, icons, menus, and pointers</a:t>
            </a:r>
            <a:endParaRPr lang="en-US" altLang="en-US" sz="1200" i="1" dirty="0">
              <a:ea typeface="ＭＳ Ｐゴシック" panose="020B0600070205080204" pitchFamily="34" charset="-128"/>
            </a:endParaRPr>
          </a:p>
        </p:txBody>
      </p:sp>
      <p:pic>
        <p:nvPicPr>
          <p:cNvPr id="30724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5BC9FE-0AFB-864A-A82B-912663B9B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776664"/>
            <a:ext cx="3886200" cy="23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0A7ACDB-AB53-4B4A-8EC3-CE6D166D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776663"/>
            <a:ext cx="430023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6">
            <a:extLst>
              <a:ext uri="{FF2B5EF4-FFF2-40B4-BE49-F238E27FC236}">
                <a16:creationId xmlns:a16="http://schemas.microsoft.com/office/drawing/2014/main" id="{86A157CB-3EDC-3E4C-909C-E58823E8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6D0294-9236-0049-AC0A-88A03912D5A0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7FB75E6-54A6-564B-831F-253F5196A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is a Computer?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C698232-C83B-1A4F-9039-98BD58B65E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153400" cy="2590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a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computer</a:t>
            </a:r>
            <a:r>
              <a:rPr lang="en-US" altLang="en-US" sz="1600" dirty="0">
                <a:ea typeface="ＭＳ Ｐゴシック" panose="020B0600070205080204" pitchFamily="34" charset="-128"/>
              </a:rPr>
              <a:t> is a device that receives, stores, and processes information 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different types of computers have different characteristics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supercomputers:</a:t>
            </a:r>
            <a:r>
              <a:rPr lang="en-US" altLang="en-US" sz="1400" dirty="0">
                <a:ea typeface="ＭＳ Ｐゴシック" panose="020B0600070205080204" pitchFamily="34" charset="-128"/>
              </a:rPr>
              <a:t> powerful but expensive; used for complex computations (e.g., weather forecasting, engineering design and modeling)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desktop computers:</a:t>
            </a:r>
            <a:r>
              <a:rPr lang="en-US" altLang="en-US" sz="1400" dirty="0">
                <a:ea typeface="ＭＳ Ｐゴシック" panose="020B0600070205080204" pitchFamily="34" charset="-128"/>
              </a:rPr>
              <a:t> less powerful but affordable; used for a variety of user applications (e.g., email, Web browsing, document processing)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laptop computers:</a:t>
            </a:r>
            <a:r>
              <a:rPr lang="en-US" altLang="en-US" sz="1400" dirty="0">
                <a:ea typeface="ＭＳ Ｐゴシック" panose="020B0600070205080204" pitchFamily="34" charset="-128"/>
              </a:rPr>
              <a:t> similar functionality to desktops, but mobile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palmtop computers:</a:t>
            </a:r>
            <a:r>
              <a:rPr lang="en-US" altLang="en-US" sz="1400" dirty="0">
                <a:ea typeface="ＭＳ Ｐゴシック" panose="020B0600070205080204" pitchFamily="34" charset="-128"/>
              </a:rPr>
              <a:t> portable, but limited applications and screen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smartphones: portable, integrated with phone, camera</a:t>
            </a:r>
          </a:p>
        </p:txBody>
      </p:sp>
      <p:pic>
        <p:nvPicPr>
          <p:cNvPr id="1026" name="Picture 196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9D00399-0ACF-BF4E-924F-5C326D4D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279975"/>
            <a:ext cx="13462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7848C13-0E08-FE4A-9975-EFA4CB2F0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00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775979-215D-4D48-A4CC-23CF38984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24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FC7F4B88-223C-A640-BB71-4EB829A5D6D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00" y="4279978"/>
            <a:ext cx="1856014" cy="1790697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BEE155CC-29D9-E847-A22F-3DA0BC6D5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813" y="10257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2005" descr="A person sitting at a desk with a computer&#10;&#10;Description automatically generated with low confidence">
            <a:extLst>
              <a:ext uri="{FF2B5EF4-FFF2-40B4-BE49-F238E27FC236}">
                <a16:creationId xmlns:a16="http://schemas.microsoft.com/office/drawing/2014/main" id="{7C1AADEA-6056-F646-8D63-5AA91B4B5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014" y="4267200"/>
            <a:ext cx="2362200" cy="181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68ACFEE4-E783-6040-95C4-ADE89D01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116" descr="A picture containing indoor&#10;&#10;Description automatically generated">
            <a:extLst>
              <a:ext uri="{FF2B5EF4-FFF2-40B4-BE49-F238E27FC236}">
                <a16:creationId xmlns:a16="http://schemas.microsoft.com/office/drawing/2014/main" id="{4C04F9E3-65AF-3047-B349-619F71205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8"/>
          <a:stretch>
            <a:fillRect/>
          </a:stretch>
        </p:blipFill>
        <p:spPr bwMode="auto">
          <a:xfrm>
            <a:off x="6324599" y="4267200"/>
            <a:ext cx="2362201" cy="181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>
            <a:extLst>
              <a:ext uri="{FF2B5EF4-FFF2-40B4-BE49-F238E27FC236}">
                <a16:creationId xmlns:a16="http://schemas.microsoft.com/office/drawing/2014/main" id="{8A1B117A-0BB2-7346-A671-95377C3B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DB4AD-33EF-2D45-8AA7-55B82A4F08AB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19458" name="Rectangle 242">
            <a:extLst>
              <a:ext uri="{FF2B5EF4-FFF2-40B4-BE49-F238E27FC236}">
                <a16:creationId xmlns:a16="http://schemas.microsoft.com/office/drawing/2014/main" id="{455B59A6-426B-394E-90BB-716B782D9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Desktop </a:t>
            </a:r>
            <a:r>
              <a:rPr lang="en-US" altLang="en-US" dirty="0">
                <a:ea typeface="ＭＳ Ｐゴシック" panose="020B0600070205080204" pitchFamily="34" charset="-128"/>
              </a:rPr>
              <a:t>Specifications</a:t>
            </a:r>
          </a:p>
        </p:txBody>
      </p:sp>
      <p:sp>
        <p:nvSpPr>
          <p:cNvPr id="19459" name="Rectangle 247">
            <a:extLst>
              <a:ext uri="{FF2B5EF4-FFF2-40B4-BE49-F238E27FC236}">
                <a16:creationId xmlns:a16="http://schemas.microsoft.com/office/drawing/2014/main" id="{28B387E2-75B8-0B45-8D89-1F7E9B3E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ffectLst/>
              </a:rPr>
              <a:t>purchasing a computer can be confusing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ffectLst/>
              </a:rPr>
              <a:t>sales materials contain highly technical information and computer jargon 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ffectLst/>
              </a:rPr>
              <a:t>the following specs describe two computer systems for sale in January 2020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ffectLst/>
              </a:rPr>
              <a:t>Desktop 1 is a low-end system, inexpensive but with limited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ffectLst/>
              </a:rPr>
              <a:t>Desktop 2 is a high-end system, uses the latest technology so expensive </a:t>
            </a:r>
          </a:p>
        </p:txBody>
      </p:sp>
      <p:pic>
        <p:nvPicPr>
          <p:cNvPr id="19460" name="Picture 1">
            <a:extLst>
              <a:ext uri="{FF2B5EF4-FFF2-40B4-BE49-F238E27FC236}">
                <a16:creationId xmlns:a16="http://schemas.microsoft.com/office/drawing/2014/main" id="{D0FFB1A1-3614-C747-B469-2A77866A4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059113"/>
            <a:ext cx="51054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>
            <a:extLst>
              <a:ext uri="{FF2B5EF4-FFF2-40B4-BE49-F238E27FC236}">
                <a16:creationId xmlns:a16="http://schemas.microsoft.com/office/drawing/2014/main" id="{4757683D-66C5-E84A-876D-6BD65B7E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D89C8D-5EE9-254E-8BAE-F5FAD974C0CD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C0D3802-3F74-314D-A245-1046E43EF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Hardware vs. Software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2BF0400-85AD-6D4E-8F4D-B933C9D12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term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hardware</a:t>
            </a:r>
            <a:r>
              <a:rPr lang="en-US" altLang="en-US" sz="1600" dirty="0">
                <a:ea typeface="ＭＳ Ｐゴシック" panose="020B0600070205080204" pitchFamily="34" charset="-128"/>
              </a:rPr>
              <a:t> refers to the physical components of a computer system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e.g., monitor, keyboard, mouse, hard drive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term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software</a:t>
            </a:r>
            <a:r>
              <a:rPr lang="en-US" altLang="en-US" sz="1600" dirty="0">
                <a:ea typeface="ＭＳ Ｐゴシック" panose="020B0600070205080204" pitchFamily="34" charset="-128"/>
              </a:rPr>
              <a:t> refers to the programs that execute on the computer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e.g., word processing program, Web browser</a:t>
            </a:r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142CAD3E-305B-474E-BF2C-EBE66580DE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017" y="2133600"/>
            <a:ext cx="5053965" cy="3472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7B68990F-5226-7A4A-B9B6-36E61B9C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2632FC-9121-6240-B171-E848507246FE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E46C885-4E5C-B34C-9CDB-EE653ABE0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von Neumann Architecture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4CD4874-BE8B-B84D-815E-C7B0FACE0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754313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although specific components may vary, virtually all modern computers have the same underlying structure</a:t>
            </a:r>
          </a:p>
          <a:p>
            <a:pPr marL="838200" lvl="1" indent="-2667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known as the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von Neumann architecture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</a:p>
          <a:p>
            <a:pPr marL="838200" lvl="1" indent="-2667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named after computer pioneer, John von Neumann, who popularized the design in the early 1950's</a:t>
            </a:r>
          </a:p>
          <a:p>
            <a:pPr marL="838200" lvl="1" indent="-266700" eaLnBrk="1" hangingPunct="1"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the von Neumann architecture identifies 3 essential components</a:t>
            </a:r>
          </a:p>
          <a:p>
            <a:pPr marL="838200" lvl="1" indent="-2667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Input/Output Devices (I/O)</a:t>
            </a:r>
            <a:r>
              <a:rPr lang="en-US" altLang="en-US" sz="1400" dirty="0">
                <a:ea typeface="ＭＳ Ｐゴシック" panose="020B0600070205080204" pitchFamily="34" charset="-128"/>
              </a:rPr>
              <a:t> allow the user to interact with the computer</a:t>
            </a:r>
          </a:p>
          <a:p>
            <a:pPr marL="838200" lvl="1" indent="-2667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Memory</a:t>
            </a:r>
            <a:r>
              <a:rPr lang="en-US" altLang="en-US" sz="1400" dirty="0">
                <a:ea typeface="ＭＳ Ｐゴシック" panose="020B0600070205080204" pitchFamily="34" charset="-128"/>
              </a:rPr>
              <a:t> stores information to be processed as well as programs (instructions specifying the steps necessary to complete specific tasks)</a:t>
            </a:r>
          </a:p>
          <a:p>
            <a:pPr marL="838200" lvl="1" indent="-2667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Central Processing Unit (CPU)</a:t>
            </a:r>
            <a:r>
              <a:rPr lang="en-US" altLang="en-US" sz="1400" dirty="0">
                <a:ea typeface="ＭＳ Ｐゴシック" panose="020B0600070205080204" pitchFamily="34" charset="-128"/>
              </a:rPr>
              <a:t> carries out the instructions to process information</a:t>
            </a: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ACAB3FB3-53EB-8E4A-AFE6-35ACA671E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59817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7">
            <a:extLst>
              <a:ext uri="{FF2B5EF4-FFF2-40B4-BE49-F238E27FC236}">
                <a16:creationId xmlns:a16="http://schemas.microsoft.com/office/drawing/2014/main" id="{85A4E785-6F9D-CB4B-A354-97C52C93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DC68D5-8517-3043-BB8C-98DB1601A1B0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6B159236-933C-C44D-9BF0-5A0498C5B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67600" cy="7318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Central Processing Unit (CPU)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0754D75-85F6-F24E-8DA6-395B1320F8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2133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the CPU is the "brains" of the computer, responsible for controlling its inner workings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made of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circuitry – </a:t>
            </a:r>
            <a:r>
              <a:rPr lang="en-US" altLang="en-US" sz="1400" dirty="0">
                <a:ea typeface="ＭＳ Ｐゴシック" panose="020B0600070205080204" pitchFamily="34" charset="-128"/>
              </a:rPr>
              <a:t> electronic components wired together to control the flow of electrical signals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circuitry is embedded in a small silicon chip, 1-2 inches square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despite its small size, the CPU is the most complex part of a computer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(CPU circuitry can have 100's of millions of individual components)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commercial examples: AMD Ryzen 5, Intel Core i5, and Intel Core i7 </a:t>
            </a:r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743ACCFC-8338-5C45-A05E-9644C7CFE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67818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>
            <a:extLst>
              <a:ext uri="{FF2B5EF4-FFF2-40B4-BE49-F238E27FC236}">
                <a16:creationId xmlns:a16="http://schemas.microsoft.com/office/drawing/2014/main" id="{21D2936E-73BF-A447-8722-BAC74EA1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D38DBE-9FED-1448-B14F-C51028ABD234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92F9DCD-25C2-FB47-B163-AF493D102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CPU (cont.)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E40184A-95CB-6A4D-9B5F-43A1E2823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046288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CPU works by repeatedly fetching a program instruction from memory and executing that instruction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individual instructions are very simple (e.g., add two numbers, or copy this data)</a:t>
            </a:r>
          </a:p>
          <a:p>
            <a:pPr lvl="2" eaLnBrk="1" hangingPunct="1"/>
            <a:r>
              <a:rPr lang="en-US" altLang="en-US" sz="1200" dirty="0">
                <a:ea typeface="ＭＳ Ｐゴシック" panose="020B0600070205080204" pitchFamily="34" charset="-128"/>
              </a:rPr>
              <a:t>but they vary across CPUs, higher end can do more in a single instruction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complex behavior results from incredible speed</a:t>
            </a:r>
          </a:p>
          <a:p>
            <a:pPr lvl="2" eaLnBrk="1" hangingPunct="1"/>
            <a:r>
              <a:rPr lang="en-US" altLang="en-US" sz="1200" dirty="0">
                <a:ea typeface="ＭＳ Ｐゴシック" panose="020B0600070205080204" pitchFamily="34" charset="-128"/>
              </a:rPr>
              <a:t>a 2.6 GHz AMD A6 processor can execute 2.6 billion instructions per second</a:t>
            </a:r>
          </a:p>
          <a:p>
            <a:pPr lvl="2" eaLnBrk="1" hangingPunct="1"/>
            <a:r>
              <a:rPr lang="en-US" altLang="en-US" sz="1200" dirty="0">
                <a:ea typeface="ＭＳ Ｐゴシック" panose="020B0600070205080204" pitchFamily="34" charset="-128"/>
              </a:rPr>
              <a:t>a 3.3 GHz Intel i9 processor can execute  3.3 billion instructions per second</a:t>
            </a:r>
          </a:p>
        </p:txBody>
      </p:sp>
      <p:sp>
        <p:nvSpPr>
          <p:cNvPr id="41990" name="AutoShape 6">
            <a:extLst>
              <a:ext uri="{FF2B5EF4-FFF2-40B4-BE49-F238E27FC236}">
                <a16:creationId xmlns:a16="http://schemas.microsoft.com/office/drawing/2014/main" id="{B090CACC-9A11-9D45-A98B-340CF74F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343275"/>
            <a:ext cx="1371600" cy="4572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Verdana" charset="0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BE71DB-AEE6-074B-9A6F-F1CA01CD7B1F}"/>
              </a:ext>
            </a:extLst>
          </p:cNvPr>
          <p:cNvSpPr txBox="1"/>
          <p:nvPr/>
        </p:nvSpPr>
        <p:spPr>
          <a:xfrm>
            <a:off x="6019800" y="3962400"/>
            <a:ext cx="2743200" cy="2124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  <a:effectLst/>
              </a:rPr>
              <a:t>a dual-core processor contains the circuitry of 2 processors, packaged on a single chip</a:t>
            </a:r>
          </a:p>
          <a:p>
            <a:pPr marL="336550" indent="-222250">
              <a:buFont typeface="Arial"/>
              <a:buChar char="•"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  <a:effectLst/>
              </a:rPr>
              <a:t>in theory, can execute 2 instructions simultaneously</a:t>
            </a:r>
          </a:p>
          <a:p>
            <a:pPr>
              <a:defRPr/>
            </a:pPr>
            <a:endParaRPr lang="en-US" sz="1200" dirty="0"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  <a:effectLst/>
              </a:rPr>
              <a:t>a deca-core processor contains the circuitry of 10 processors, packaged on a single chip</a:t>
            </a:r>
          </a:p>
          <a:p>
            <a:pPr marL="336550" indent="-222250">
              <a:buFont typeface="Arial"/>
              <a:buChar char="•"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  <a:effectLst/>
              </a:rPr>
              <a:t>in theory, can execute 10 instructions simultaneously</a:t>
            </a:r>
          </a:p>
        </p:txBody>
      </p:sp>
      <p:pic>
        <p:nvPicPr>
          <p:cNvPr id="23558" name="Picture 8">
            <a:extLst>
              <a:ext uri="{FF2B5EF4-FFF2-40B4-BE49-F238E27FC236}">
                <a16:creationId xmlns:a16="http://schemas.microsoft.com/office/drawing/2014/main" id="{E8AE0F7F-C674-0C4A-B0DD-7012FBE0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48168"/>
            <a:ext cx="4876799" cy="34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>
            <a:extLst>
              <a:ext uri="{FF2B5EF4-FFF2-40B4-BE49-F238E27FC236}">
                <a16:creationId xmlns:a16="http://schemas.microsoft.com/office/drawing/2014/main" id="{EEDF7704-DC8E-3E4B-9F49-17DA33FA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07FA5D-8BBE-6941-9066-83869691DA70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B9C14541-1519-C84F-AD42-73A53ED41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Memory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5CC0E17-EB94-4341-8802-7D9971E55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057400"/>
          </a:xfrm>
        </p:spPr>
        <p:txBody>
          <a:bodyPr/>
          <a:lstStyle/>
          <a:p>
            <a:pPr eaLnBrk="1" hangingPunct="1"/>
            <a:r>
              <a:rPr lang="en-US" altLang="en-US" sz="1600" i="1" dirty="0">
                <a:ea typeface="ＭＳ Ｐゴシック" panose="020B0600070205080204" pitchFamily="34" charset="-128"/>
              </a:rPr>
              <a:t>memory</a:t>
            </a:r>
            <a:r>
              <a:rPr lang="en-US" altLang="en-US" sz="1600" dirty="0">
                <a:ea typeface="ＭＳ Ｐゴシック" panose="020B0600070205080204" pitchFamily="34" charset="-128"/>
              </a:rPr>
              <a:t> is the part of the computer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ea typeface="ＭＳ Ｐゴシック" panose="020B0600070205080204" pitchFamily="34" charset="-128"/>
              </a:rPr>
              <a:t>that stores data and programs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modern computers are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digital</a:t>
            </a:r>
            <a:r>
              <a:rPr lang="en-US" altLang="en-US" sz="1600" dirty="0">
                <a:ea typeface="ＭＳ Ｐゴシック" panose="020B0600070205080204" pitchFamily="34" charset="-128"/>
              </a:rPr>
              <a:t> devices, meaning they store and process information as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binary digits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(bits)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bits are commonly represented as either 0 or 1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bits are the building block of digital memory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by grouping bits together, large ranges of values can be represented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44CDDE-CE3D-B743-A504-19F5FA7C3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7600"/>
            <a:ext cx="7772400" cy="28474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>
            <a:extLst>
              <a:ext uri="{FF2B5EF4-FFF2-40B4-BE49-F238E27FC236}">
                <a16:creationId xmlns:a16="http://schemas.microsoft.com/office/drawing/2014/main" id="{E24C114B-2A62-564F-A7AD-1C226DBF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3CE778-5278-E048-8D51-81E89B5E0706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 dirty="0">
              <a:solidFill>
                <a:schemeClr val="bg2"/>
              </a:solidFill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68A7FD1-328A-9247-9B70-BD0E7A3B2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Memory (cont.)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A762251-E701-284E-A68D-7C9DA17A5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memory capacity is usually specified in bytes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byte</a:t>
            </a:r>
            <a:r>
              <a:rPr lang="en-US" altLang="en-US" sz="1400" dirty="0">
                <a:ea typeface="ＭＳ Ｐゴシック" panose="020B0600070205080204" pitchFamily="34" charset="-128"/>
              </a:rPr>
              <a:t> is a collection of 8 bits – so can represent a range of 2</a:t>
            </a:r>
            <a:r>
              <a:rPr lang="en-US" altLang="en-US" sz="1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1400" dirty="0">
                <a:ea typeface="ＭＳ Ｐゴシック" panose="020B0600070205080204" pitchFamily="34" charset="-128"/>
              </a:rPr>
              <a:t> = 256 values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large collections of bytes can be specified using prefixes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60709590-7401-6D49-BFD9-728D2CDD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37038"/>
            <a:ext cx="82296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effectLst/>
              </a:rPr>
              <a:t>since a byte is sufficient to represent a single character, can think of memory in terms of text</a:t>
            </a:r>
          </a:p>
          <a:p>
            <a:pPr lvl="1" eaLnBrk="1" hangingPunct="1"/>
            <a:r>
              <a:rPr lang="en-US" altLang="en-US" sz="1400" dirty="0">
                <a:effectLst/>
              </a:rPr>
              <a:t>a kilobyte can store a few paragraphs (roughly 1 thousand characters) </a:t>
            </a:r>
          </a:p>
          <a:p>
            <a:pPr lvl="1" eaLnBrk="1" hangingPunct="1"/>
            <a:r>
              <a:rPr lang="en-US" altLang="en-US" sz="1400" dirty="0">
                <a:effectLst/>
              </a:rPr>
              <a:t>a megabyte can store a book (roughly 1 million characters)</a:t>
            </a:r>
          </a:p>
          <a:p>
            <a:pPr lvl="1" eaLnBrk="1" hangingPunct="1"/>
            <a:r>
              <a:rPr lang="en-US" altLang="en-US" sz="1400" dirty="0">
                <a:effectLst/>
              </a:rPr>
              <a:t>a gigabyte can store a small library (roughly 1 billion characters)</a:t>
            </a:r>
          </a:p>
          <a:p>
            <a:pPr lvl="1" eaLnBrk="1" hangingPunct="1"/>
            <a:r>
              <a:rPr lang="en-US" altLang="en-US" sz="1400" dirty="0">
                <a:effectLst/>
              </a:rPr>
              <a:t>a terabyte can store a book repository (roughly 1 trillion characters)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E792A7-11F5-FC44-A8A6-0AD86405D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2482544"/>
            <a:ext cx="6883400" cy="153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theme/theme1.xml><?xml version="1.0" encoding="utf-8"?>
<a:theme xmlns:a="http://schemas.openxmlformats.org/drawingml/2006/main" name="Level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1725</TotalTime>
  <Words>1132</Words>
  <Application>Microsoft Macintosh PowerPoint</Application>
  <PresentationFormat>On-screen Show (4:3)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Lucida Console</vt:lpstr>
      <vt:lpstr>Tw Cen MT Condensed Extra Bold</vt:lpstr>
      <vt:lpstr>Verdana</vt:lpstr>
      <vt:lpstr>Wingdings</vt:lpstr>
      <vt:lpstr>Level</vt:lpstr>
      <vt:lpstr>Computer Science: Concepts &amp; Explorations 2nd edition  David Reed, Creighton University </vt:lpstr>
      <vt:lpstr>What is a Computer?</vt:lpstr>
      <vt:lpstr>Desktop Specifications</vt:lpstr>
      <vt:lpstr>Hardware vs. Software</vt:lpstr>
      <vt:lpstr>von Neumann Architecture</vt:lpstr>
      <vt:lpstr>Central Processing Unit (CPU)</vt:lpstr>
      <vt:lpstr>CPU (cont.)</vt:lpstr>
      <vt:lpstr>Memory</vt:lpstr>
      <vt:lpstr>Memory (cont.)</vt:lpstr>
      <vt:lpstr>Memory (cont.)</vt:lpstr>
      <vt:lpstr>Memory (cont.)</vt:lpstr>
      <vt:lpstr>Input/Output (I/O)</vt:lpstr>
      <vt:lpstr>Software</vt:lpstr>
      <vt:lpstr>Operating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52</cp:revision>
  <cp:lastPrinted>2016-08-24T04:32:09Z</cp:lastPrinted>
  <dcterms:created xsi:type="dcterms:W3CDTF">2010-08-20T04:40:14Z</dcterms:created>
  <dcterms:modified xsi:type="dcterms:W3CDTF">2022-01-04T19:51:47Z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